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1"/>
    <p:sldId id="257" r:id="rId92"/>
    <p:sldId id="258" r:id="rId93"/>
    <p:sldId id="259" r:id="rId94"/>
    <p:sldId id="260" r:id="rId95"/>
    <p:sldId id="261" r:id="rId96"/>
    <p:sldId id="262" r:id="rId97"/>
    <p:sldId id="263" r:id="rId98"/>
    <p:sldId id="264" r:id="rId99"/>
    <p:sldId id="265" r:id="rId100"/>
    <p:sldId id="266" r:id="rId101"/>
    <p:sldId id="267" r:id="rId102"/>
    <p:sldId id="268" r:id="rId103"/>
    <p:sldId id="269" r:id="rId104"/>
    <p:sldId id="270" r:id="rId105"/>
    <p:sldId id="271" r:id="rId10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ore Bori" charset="1" panose="02000506000000020004"/>
      <p:regular r:id="rId20"/>
    </p:embeddedFont>
    <p:embeddedFont>
      <p:font typeface="Boriboon" charset="1" panose="00000000000000000000"/>
      <p:regular r:id="rId21"/>
    </p:embeddedFont>
    <p:embeddedFont>
      <p:font typeface="Boriboon Bold" charset="1" panose="00000000000000000000"/>
      <p:regular r:id="rId22"/>
    </p:embeddedFont>
    <p:embeddedFont>
      <p:font typeface="Boriboon Italics" charset="1" panose="00000000000000000000"/>
      <p:regular r:id="rId23"/>
    </p:embeddedFont>
    <p:embeddedFont>
      <p:font typeface="Boriboon Bold Italics" charset="1" panose="00000000000000000000"/>
      <p:regular r:id="rId24"/>
    </p:embeddedFont>
    <p:embeddedFont>
      <p:font typeface="Boriboon Thin" charset="1" panose="02000203000000000000"/>
      <p:regular r:id="rId25"/>
    </p:embeddedFont>
    <p:embeddedFont>
      <p:font typeface="Boriboon Thin Italics" charset="1" panose="02000203000000000000"/>
      <p:regular r:id="rId26"/>
    </p:embeddedFont>
    <p:embeddedFont>
      <p:font typeface="Boriboon Light" charset="1" panose="00000000000000000000"/>
      <p:regular r:id="rId27"/>
    </p:embeddedFont>
    <p:embeddedFont>
      <p:font typeface="Boriboon Light Italics" charset="1" panose="00000000000000000000"/>
      <p:regular r:id="rId28"/>
    </p:embeddedFont>
    <p:embeddedFont>
      <p:font typeface="Boriboon Medium" charset="1" panose="00000000000000000000"/>
      <p:regular r:id="rId29"/>
    </p:embeddedFont>
    <p:embeddedFont>
      <p:font typeface="Boriboon Medium Italics" charset="1" panose="00000000000000000000"/>
      <p:regular r:id="rId30"/>
    </p:embeddedFont>
    <p:embeddedFont>
      <p:font typeface="Boriboon Semi-Bold" charset="1" panose="00000000000000000000"/>
      <p:regular r:id="rId31"/>
    </p:embeddedFont>
    <p:embeddedFont>
      <p:font typeface="Boriboon Semi-Bold Italics" charset="1" panose="00000000000000000000"/>
      <p:regular r:id="rId32"/>
    </p:embeddedFont>
    <p:embeddedFont>
      <p:font typeface="Boriboon Ultra-Bold" charset="1" panose="00000000000000000000"/>
      <p:regular r:id="rId33"/>
    </p:embeddedFont>
    <p:embeddedFont>
      <p:font typeface="Boriboon Ultra-Bold Italics" charset="1" panose="00000000000000000000"/>
      <p:regular r:id="rId34"/>
    </p:embeddedFont>
    <p:embeddedFont>
      <p:font typeface="Boriboon Heavy" charset="1" panose="02000A03000000000000"/>
      <p:regular r:id="rId35"/>
    </p:embeddedFont>
    <p:embeddedFont>
      <p:font typeface="Boriboon Heavy Italics" charset="1" panose="02000A03000000000000"/>
      <p:regular r:id="rId36"/>
    </p:embeddedFont>
    <p:embeddedFont>
      <p:font typeface="Garet" charset="1" panose="00000000000000000000"/>
      <p:regular r:id="rId37"/>
    </p:embeddedFont>
    <p:embeddedFont>
      <p:font typeface="Garet Bold" charset="1" panose="00000000000000000000"/>
      <p:regular r:id="rId38"/>
    </p:embeddedFont>
    <p:embeddedFont>
      <p:font typeface="Garet Italics" charset="1" panose="00000000000000000000"/>
      <p:regular r:id="rId39"/>
    </p:embeddedFont>
    <p:embeddedFont>
      <p:font typeface="Garet Bold Italics" charset="1" panose="00000000000000000000"/>
      <p:regular r:id="rId40"/>
    </p:embeddedFont>
    <p:embeddedFont>
      <p:font typeface="Garet Light" charset="1" panose="00000000000000000000"/>
      <p:regular r:id="rId41"/>
    </p:embeddedFont>
    <p:embeddedFont>
      <p:font typeface="Garet Ultra-Bold" charset="1" panose="00000000000000000000"/>
      <p:regular r:id="rId42"/>
    </p:embeddedFont>
    <p:embeddedFont>
      <p:font typeface="Garet Ultra-Bold Italics" charset="1" panose="00000000000000000000"/>
      <p:regular r:id="rId43"/>
    </p:embeddedFont>
    <p:embeddedFont>
      <p:font typeface="Garet Heavy" charset="1" panose="00000000000000000000"/>
      <p:regular r:id="rId44"/>
    </p:embeddedFont>
    <p:embeddedFont>
      <p:font typeface="Garet Heavy Italics" charset="1" panose="00000000000000000000"/>
      <p:regular r:id="rId45"/>
    </p:embeddedFont>
    <p:embeddedFont>
      <p:font typeface="Canva Sans" charset="1" panose="020B0503030501040103"/>
      <p:regular r:id="rId46"/>
    </p:embeddedFont>
    <p:embeddedFont>
      <p:font typeface="Canva Sans Bold" charset="1" panose="020B0803030501040103"/>
      <p:regular r:id="rId47"/>
    </p:embeddedFont>
    <p:embeddedFont>
      <p:font typeface="Canva Sans Italics" charset="1" panose="020B0503030501040103"/>
      <p:regular r:id="rId48"/>
    </p:embeddedFont>
    <p:embeddedFont>
      <p:font typeface="Canva Sans Bold Italics" charset="1" panose="020B0803030501040103"/>
      <p:regular r:id="rId49"/>
    </p:embeddedFont>
    <p:embeddedFont>
      <p:font typeface="Canva Sans Medium" charset="1" panose="020B0603030501040103"/>
      <p:regular r:id="rId50"/>
    </p:embeddedFont>
    <p:embeddedFont>
      <p:font typeface="Canva Sans Medium Italics" charset="1" panose="020B0603030501040103"/>
      <p:regular r:id="rId51"/>
    </p:embeddedFont>
    <p:embeddedFont>
      <p:font typeface="Neue Machina" charset="1" panose="00000500000000000000"/>
      <p:regular r:id="rId52"/>
    </p:embeddedFont>
    <p:embeddedFont>
      <p:font typeface="Neue Machina Light" charset="1" panose="00000400000000000000"/>
      <p:regular r:id="rId53"/>
    </p:embeddedFont>
    <p:embeddedFont>
      <p:font typeface="Neue Machina Ultra-Bold" charset="1" panose="00000900000000000000"/>
      <p:regular r:id="rId54"/>
    </p:embeddedFont>
    <p:embeddedFont>
      <p:font typeface="Open Sauce" charset="1" panose="00000500000000000000"/>
      <p:regular r:id="rId55"/>
    </p:embeddedFont>
    <p:embeddedFont>
      <p:font typeface="Open Sauce Bold" charset="1" panose="00000800000000000000"/>
      <p:regular r:id="rId56"/>
    </p:embeddedFont>
    <p:embeddedFont>
      <p:font typeface="Open Sauce Italics" charset="1" panose="00000500000000000000"/>
      <p:regular r:id="rId57"/>
    </p:embeddedFont>
    <p:embeddedFont>
      <p:font typeface="Open Sauce Bold Italics" charset="1" panose="00000800000000000000"/>
      <p:regular r:id="rId58"/>
    </p:embeddedFont>
    <p:embeddedFont>
      <p:font typeface="Open Sauce Light" charset="1" panose="00000400000000000000"/>
      <p:regular r:id="rId59"/>
    </p:embeddedFont>
    <p:embeddedFont>
      <p:font typeface="Open Sauce Light Italics" charset="1" panose="00000400000000000000"/>
      <p:regular r:id="rId60"/>
    </p:embeddedFont>
    <p:embeddedFont>
      <p:font typeface="Open Sauce Medium" charset="1" panose="00000600000000000000"/>
      <p:regular r:id="rId61"/>
    </p:embeddedFont>
    <p:embeddedFont>
      <p:font typeface="Open Sauce Medium Italics" charset="1" panose="00000600000000000000"/>
      <p:regular r:id="rId62"/>
    </p:embeddedFont>
    <p:embeddedFont>
      <p:font typeface="Open Sauce Semi-Bold" charset="1" panose="00000700000000000000"/>
      <p:regular r:id="rId63"/>
    </p:embeddedFont>
    <p:embeddedFont>
      <p:font typeface="Open Sauce Semi-Bold Italics" charset="1" panose="00000700000000000000"/>
      <p:regular r:id="rId64"/>
    </p:embeddedFont>
    <p:embeddedFont>
      <p:font typeface="Open Sauce Heavy" charset="1" panose="00000A00000000000000"/>
      <p:regular r:id="rId65"/>
    </p:embeddedFont>
    <p:embeddedFont>
      <p:font typeface="Open Sauce Heavy Italics" charset="1" panose="00000A00000000000000"/>
      <p:regular r:id="rId66"/>
    </p:embeddedFont>
    <p:embeddedFont>
      <p:font typeface="Adirek Sans" charset="1" panose="00000000000000000000"/>
      <p:regular r:id="rId67"/>
    </p:embeddedFont>
    <p:embeddedFont>
      <p:font typeface="Adirek Sans Bold" charset="1" panose="00000000000000000000"/>
      <p:regular r:id="rId68"/>
    </p:embeddedFont>
    <p:embeddedFont>
      <p:font typeface="Adirek Sans Italics" charset="1" panose="00000000000000000000"/>
      <p:regular r:id="rId69"/>
    </p:embeddedFont>
    <p:embeddedFont>
      <p:font typeface="Adirek Sans Bold Italics" charset="1" panose="00000000000000000000"/>
      <p:regular r:id="rId70"/>
    </p:embeddedFont>
    <p:embeddedFont>
      <p:font typeface="Adirek Sans Thin" charset="1" panose="00000000000000000000"/>
      <p:regular r:id="rId71"/>
    </p:embeddedFont>
    <p:embeddedFont>
      <p:font typeface="Adirek Sans Thin Italics" charset="1" panose="00000000000000000000"/>
      <p:regular r:id="rId72"/>
    </p:embeddedFont>
    <p:embeddedFont>
      <p:font typeface="Adirek Sans Light" charset="1" panose="00000000000000000000"/>
      <p:regular r:id="rId73"/>
    </p:embeddedFont>
    <p:embeddedFont>
      <p:font typeface="Adirek Sans Light Italics" charset="1" panose="00000000000000000000"/>
      <p:regular r:id="rId74"/>
    </p:embeddedFont>
    <p:embeddedFont>
      <p:font typeface="Adirek Sans Medium" charset="1" panose="00000000000000000000"/>
      <p:regular r:id="rId75"/>
    </p:embeddedFont>
    <p:embeddedFont>
      <p:font typeface="Adirek Sans Medium Italics" charset="1" panose="00000000000000000000"/>
      <p:regular r:id="rId76"/>
    </p:embeddedFont>
    <p:embeddedFont>
      <p:font typeface="Adirek Sans Semi-Bold" charset="1" panose="00000000000000000000"/>
      <p:regular r:id="rId77"/>
    </p:embeddedFont>
    <p:embeddedFont>
      <p:font typeface="Adirek Sans Semi-Bold Italics" charset="1" panose="00000000000000000000"/>
      <p:regular r:id="rId78"/>
    </p:embeddedFont>
    <p:embeddedFont>
      <p:font typeface="Adirek Sans Ultra-Bold" charset="1" panose="00000000000000000000"/>
      <p:regular r:id="rId79"/>
    </p:embeddedFont>
    <p:embeddedFont>
      <p:font typeface="Adirek Sans Ultra-Bold Italics" charset="1" panose="00000000000000000000"/>
      <p:regular r:id="rId80"/>
    </p:embeddedFont>
    <p:embeddedFont>
      <p:font typeface="Adirek Sans Heavy" charset="1" panose="00000000000000000000"/>
      <p:regular r:id="rId81"/>
    </p:embeddedFont>
    <p:embeddedFont>
      <p:font typeface="Adirek Sans Heavy Italics" charset="1" panose="00000000000000000000"/>
      <p:regular r:id="rId82"/>
    </p:embeddedFont>
    <p:embeddedFont>
      <p:font typeface="Open Sans" charset="1" panose="020B0606030504020204"/>
      <p:regular r:id="rId83"/>
    </p:embeddedFont>
    <p:embeddedFont>
      <p:font typeface="Open Sans Bold" charset="1" panose="020B0806030504020204"/>
      <p:regular r:id="rId84"/>
    </p:embeddedFont>
    <p:embeddedFont>
      <p:font typeface="Open Sans Italics" charset="1" panose="020B0606030504020204"/>
      <p:regular r:id="rId85"/>
    </p:embeddedFont>
    <p:embeddedFont>
      <p:font typeface="Open Sans Bold Italics" charset="1" panose="020B0806030504020204"/>
      <p:regular r:id="rId86"/>
    </p:embeddedFont>
    <p:embeddedFont>
      <p:font typeface="Open Sans Light" charset="1" panose="020B0306030504020204"/>
      <p:regular r:id="rId87"/>
    </p:embeddedFont>
    <p:embeddedFont>
      <p:font typeface="Open Sans Light Italics" charset="1" panose="020B0306030504020204"/>
      <p:regular r:id="rId88"/>
    </p:embeddedFont>
    <p:embeddedFont>
      <p:font typeface="Open Sans Ultra-Bold" charset="1" panose="00000000000000000000"/>
      <p:regular r:id="rId89"/>
    </p:embeddedFont>
    <p:embeddedFont>
      <p:font typeface="Open Sans Ultra-Bold Italics" charset="1" panose="00000000000000000000"/>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0.xml" Type="http://schemas.openxmlformats.org/officeDocument/2006/relationships/slide"/><Relationship Id="rId101" Target="slides/slide11.xml" Type="http://schemas.openxmlformats.org/officeDocument/2006/relationships/slide"/><Relationship Id="rId102" Target="slides/slide12.xml" Type="http://schemas.openxmlformats.org/officeDocument/2006/relationships/slide"/><Relationship Id="rId103" Target="slides/slide13.xml" Type="http://schemas.openxmlformats.org/officeDocument/2006/relationships/slide"/><Relationship Id="rId104" Target="slides/slide14.xml" Type="http://schemas.openxmlformats.org/officeDocument/2006/relationships/slide"/><Relationship Id="rId105" Target="slides/slide15.xml" Type="http://schemas.openxmlformats.org/officeDocument/2006/relationships/slide"/><Relationship Id="rId106" Target="slides/slide16.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slides/slide1.xml" Type="http://schemas.openxmlformats.org/officeDocument/2006/relationships/slide"/><Relationship Id="rId92" Target="slides/slide2.xml" Type="http://schemas.openxmlformats.org/officeDocument/2006/relationships/slide"/><Relationship Id="rId93" Target="slides/slide3.xml" Type="http://schemas.openxmlformats.org/officeDocument/2006/relationships/slide"/><Relationship Id="rId94" Target="slides/slide4.xml" Type="http://schemas.openxmlformats.org/officeDocument/2006/relationships/slide"/><Relationship Id="rId95" Target="slides/slide5.xml" Type="http://schemas.openxmlformats.org/officeDocument/2006/relationships/slide"/><Relationship Id="rId96" Target="slides/slide6.xml" Type="http://schemas.openxmlformats.org/officeDocument/2006/relationships/slide"/><Relationship Id="rId97" Target="slides/slide7.xml" Type="http://schemas.openxmlformats.org/officeDocument/2006/relationships/slide"/><Relationship Id="rId98" Target="slides/slide8.xml" Type="http://schemas.openxmlformats.org/officeDocument/2006/relationships/slide"/><Relationship Id="rId99" Target="slides/slide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media/image38.png" Type="http://schemas.openxmlformats.org/officeDocument/2006/relationships/image"/><Relationship Id="rId20" Target="https://journals.sagepub.com/doi/full/10.1177/15501477211067740#con1" TargetMode="External" Type="http://schemas.openxmlformats.org/officeDocument/2006/relationships/hyperlink"/><Relationship Id="rId21" Target="https://journals.sagepub.com/doi/full/10.1177/15501477211067740#con2" TargetMode="External" Type="http://schemas.openxmlformats.org/officeDocument/2006/relationships/hyperlink"/><Relationship Id="rId22" Target="https://orcid.org/0000-0002-2402-7529" TargetMode="External" Type="http://schemas.openxmlformats.org/officeDocument/2006/relationships/hyperlink"/><Relationship Id="rId23" Target="mailto:lang@usc.edu.au" TargetMode="External" Type="http://schemas.openxmlformats.org/officeDocument/2006/relationships/hyperlink"/><Relationship Id="rId24" Target="https://journals.sagepub.com/doi/full/10.1177/15501477211067740#con3" TargetMode="External" Type="http://schemas.openxmlformats.org/officeDocument/2006/relationships/hyperlink"/><Relationship Id="rId25" Target="../media/image56.png" Type="http://schemas.openxmlformats.org/officeDocument/2006/relationships/image"/><Relationship Id="rId26" Target="../media/image57.sv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374699" y="-253829"/>
            <a:ext cx="2165571" cy="3012969"/>
          </a:xfrm>
          <a:custGeom>
            <a:avLst/>
            <a:gdLst/>
            <a:ahLst/>
            <a:cxnLst/>
            <a:rect r="r" b="b" t="t" l="l"/>
            <a:pathLst>
              <a:path h="3012969" w="2165571">
                <a:moveTo>
                  <a:pt x="0" y="0"/>
                </a:moveTo>
                <a:lnTo>
                  <a:pt x="2165571" y="0"/>
                </a:lnTo>
                <a:lnTo>
                  <a:pt x="2165571" y="3012969"/>
                </a:lnTo>
                <a:lnTo>
                  <a:pt x="0" y="3012969"/>
                </a:lnTo>
                <a:lnTo>
                  <a:pt x="0" y="0"/>
                </a:lnTo>
                <a:close/>
              </a:path>
            </a:pathLst>
          </a:custGeom>
          <a:blipFill>
            <a:blip r:embed="rId2"/>
            <a:stretch>
              <a:fillRect l="0" t="0" r="0" b="0"/>
            </a:stretch>
          </a:blipFill>
        </p:spPr>
      </p:sp>
      <p:sp>
        <p:nvSpPr>
          <p:cNvPr name="Freeform 3" id="3"/>
          <p:cNvSpPr/>
          <p:nvPr/>
        </p:nvSpPr>
        <p:spPr>
          <a:xfrm flipH="false" flipV="false" rot="5165918">
            <a:off x="341104" y="-1601140"/>
            <a:ext cx="2991727" cy="4162402"/>
          </a:xfrm>
          <a:custGeom>
            <a:avLst/>
            <a:gdLst/>
            <a:ahLst/>
            <a:cxnLst/>
            <a:rect r="r" b="b" t="t" l="l"/>
            <a:pathLst>
              <a:path h="4162402" w="2991727">
                <a:moveTo>
                  <a:pt x="0" y="0"/>
                </a:moveTo>
                <a:lnTo>
                  <a:pt x="2991727" y="0"/>
                </a:lnTo>
                <a:lnTo>
                  <a:pt x="2991727" y="4162402"/>
                </a:lnTo>
                <a:lnTo>
                  <a:pt x="0" y="4162402"/>
                </a:lnTo>
                <a:lnTo>
                  <a:pt x="0" y="0"/>
                </a:lnTo>
                <a:close/>
              </a:path>
            </a:pathLst>
          </a:custGeom>
          <a:blipFill>
            <a:blip r:embed="rId2"/>
            <a:stretch>
              <a:fillRect l="0" t="0" r="0" b="0"/>
            </a:stretch>
          </a:blipFill>
        </p:spPr>
      </p:sp>
      <p:sp>
        <p:nvSpPr>
          <p:cNvPr name="Freeform 4" id="4"/>
          <p:cNvSpPr/>
          <p:nvPr/>
        </p:nvSpPr>
        <p:spPr>
          <a:xfrm flipH="false" flipV="false" rot="0">
            <a:off x="7315200" y="2810888"/>
            <a:ext cx="3657600" cy="545315"/>
          </a:xfrm>
          <a:custGeom>
            <a:avLst/>
            <a:gdLst/>
            <a:ahLst/>
            <a:cxnLst/>
            <a:rect r="r" b="b" t="t" l="l"/>
            <a:pathLst>
              <a:path h="545315" w="3657600">
                <a:moveTo>
                  <a:pt x="0" y="0"/>
                </a:moveTo>
                <a:lnTo>
                  <a:pt x="3657600" y="0"/>
                </a:lnTo>
                <a:lnTo>
                  <a:pt x="3657600" y="545315"/>
                </a:lnTo>
                <a:lnTo>
                  <a:pt x="0" y="545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726497" y="5546370"/>
            <a:ext cx="10835006" cy="1154416"/>
            <a:chOff x="0" y="0"/>
            <a:chExt cx="2853664" cy="304044"/>
          </a:xfrm>
        </p:grpSpPr>
        <p:sp>
          <p:nvSpPr>
            <p:cNvPr name="Freeform 6" id="6"/>
            <p:cNvSpPr/>
            <p:nvPr/>
          </p:nvSpPr>
          <p:spPr>
            <a:xfrm flipH="false" flipV="false" rot="0">
              <a:off x="0" y="0"/>
              <a:ext cx="2853664" cy="304044"/>
            </a:xfrm>
            <a:custGeom>
              <a:avLst/>
              <a:gdLst/>
              <a:ahLst/>
              <a:cxnLst/>
              <a:rect r="r" b="b" t="t" l="l"/>
              <a:pathLst>
                <a:path h="304044" w="2853664">
                  <a:moveTo>
                    <a:pt x="32154" y="0"/>
                  </a:moveTo>
                  <a:lnTo>
                    <a:pt x="2821510" y="0"/>
                  </a:lnTo>
                  <a:cubicBezTo>
                    <a:pt x="2830038" y="0"/>
                    <a:pt x="2838216" y="3388"/>
                    <a:pt x="2844247" y="9418"/>
                  </a:cubicBezTo>
                  <a:cubicBezTo>
                    <a:pt x="2850277" y="15448"/>
                    <a:pt x="2853664" y="23626"/>
                    <a:pt x="2853664" y="32154"/>
                  </a:cubicBezTo>
                  <a:lnTo>
                    <a:pt x="2853664" y="271890"/>
                  </a:lnTo>
                  <a:cubicBezTo>
                    <a:pt x="2853664" y="280418"/>
                    <a:pt x="2850277" y="288596"/>
                    <a:pt x="2844247" y="294626"/>
                  </a:cubicBezTo>
                  <a:cubicBezTo>
                    <a:pt x="2838216" y="300656"/>
                    <a:pt x="2830038" y="304044"/>
                    <a:pt x="2821510" y="304044"/>
                  </a:cubicBezTo>
                  <a:lnTo>
                    <a:pt x="32154" y="304044"/>
                  </a:lnTo>
                  <a:cubicBezTo>
                    <a:pt x="23626" y="304044"/>
                    <a:pt x="15448" y="300656"/>
                    <a:pt x="9418" y="294626"/>
                  </a:cubicBezTo>
                  <a:cubicBezTo>
                    <a:pt x="3388" y="288596"/>
                    <a:pt x="0" y="280418"/>
                    <a:pt x="0" y="271890"/>
                  </a:cubicBezTo>
                  <a:lnTo>
                    <a:pt x="0" y="32154"/>
                  </a:lnTo>
                  <a:cubicBezTo>
                    <a:pt x="0" y="23626"/>
                    <a:pt x="3388" y="15448"/>
                    <a:pt x="9418" y="9418"/>
                  </a:cubicBezTo>
                  <a:cubicBezTo>
                    <a:pt x="15448" y="3388"/>
                    <a:pt x="23626" y="0"/>
                    <a:pt x="32154" y="0"/>
                  </a:cubicBezTo>
                  <a:close/>
                </a:path>
              </a:pathLst>
            </a:custGeom>
            <a:solidFill>
              <a:srgbClr val="D5D7D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4656" y="3165703"/>
            <a:ext cx="18597313" cy="2255600"/>
          </a:xfrm>
          <a:prstGeom prst="rect">
            <a:avLst/>
          </a:prstGeom>
        </p:spPr>
        <p:txBody>
          <a:bodyPr anchor="t" rtlCol="false" tIns="0" lIns="0" bIns="0" rIns="0">
            <a:spAutoFit/>
          </a:bodyPr>
          <a:lstStyle/>
          <a:p>
            <a:pPr algn="ctr">
              <a:lnSpc>
                <a:spcPts val="18475"/>
              </a:lnSpc>
            </a:pPr>
            <a:r>
              <a:rPr lang="en-US" sz="13196">
                <a:solidFill>
                  <a:srgbClr val="5B544C"/>
                </a:solidFill>
                <a:latin typeface="Adirek Sans Heavy"/>
              </a:rPr>
              <a:t>MASTER THESIS PROJECT</a:t>
            </a:r>
          </a:p>
        </p:txBody>
      </p:sp>
      <p:sp>
        <p:nvSpPr>
          <p:cNvPr name="TextBox 9" id="9"/>
          <p:cNvSpPr txBox="true"/>
          <p:nvPr/>
        </p:nvSpPr>
        <p:spPr>
          <a:xfrm rot="0">
            <a:off x="3726497" y="5586405"/>
            <a:ext cx="10835006" cy="969645"/>
          </a:xfrm>
          <a:prstGeom prst="rect">
            <a:avLst/>
          </a:prstGeom>
        </p:spPr>
        <p:txBody>
          <a:bodyPr anchor="t" rtlCol="false" tIns="0" lIns="0" bIns="0" rIns="0">
            <a:spAutoFit/>
          </a:bodyPr>
          <a:lstStyle/>
          <a:p>
            <a:pPr algn="ctr">
              <a:lnSpc>
                <a:spcPts val="7980"/>
              </a:lnSpc>
            </a:pPr>
            <a:r>
              <a:rPr lang="en-US" sz="5700">
                <a:solidFill>
                  <a:srgbClr val="5B544C"/>
                </a:solidFill>
                <a:latin typeface="Boriboon Medium"/>
              </a:rPr>
              <a:t>Presented by 2022AIM1007</a:t>
            </a:r>
          </a:p>
        </p:txBody>
      </p:sp>
      <p:sp>
        <p:nvSpPr>
          <p:cNvPr name="TextBox 10" id="10"/>
          <p:cNvSpPr txBox="true"/>
          <p:nvPr/>
        </p:nvSpPr>
        <p:spPr>
          <a:xfrm rot="0">
            <a:off x="3726497" y="8588412"/>
            <a:ext cx="10835006" cy="669925"/>
          </a:xfrm>
          <a:prstGeom prst="rect">
            <a:avLst/>
          </a:prstGeom>
        </p:spPr>
        <p:txBody>
          <a:bodyPr anchor="t" rtlCol="false" tIns="0" lIns="0" bIns="0" rIns="0">
            <a:spAutoFit/>
          </a:bodyPr>
          <a:lstStyle/>
          <a:p>
            <a:pPr algn="ctr">
              <a:lnSpc>
                <a:spcPts val="5599"/>
              </a:lnSpc>
            </a:pPr>
            <a:r>
              <a:rPr lang="en-US" sz="3999">
                <a:solidFill>
                  <a:srgbClr val="5B544C"/>
                </a:solidFill>
                <a:latin typeface="Boriboon Bold"/>
              </a:rPr>
              <a:t>Supervised by - Prof. Jagpreet Singh</a:t>
            </a:r>
          </a:p>
        </p:txBody>
      </p:sp>
      <p:sp>
        <p:nvSpPr>
          <p:cNvPr name="Freeform 11" id="11"/>
          <p:cNvSpPr/>
          <p:nvPr/>
        </p:nvSpPr>
        <p:spPr>
          <a:xfrm flipH="false" flipV="false" rot="-3080391">
            <a:off x="15625242" y="6942968"/>
            <a:ext cx="2991727" cy="4162402"/>
          </a:xfrm>
          <a:custGeom>
            <a:avLst/>
            <a:gdLst/>
            <a:ahLst/>
            <a:cxnLst/>
            <a:rect r="r" b="b" t="t" l="l"/>
            <a:pathLst>
              <a:path h="4162402" w="2991727">
                <a:moveTo>
                  <a:pt x="0" y="0"/>
                </a:moveTo>
                <a:lnTo>
                  <a:pt x="2991727" y="0"/>
                </a:lnTo>
                <a:lnTo>
                  <a:pt x="2991727" y="4162402"/>
                </a:lnTo>
                <a:lnTo>
                  <a:pt x="0" y="4162402"/>
                </a:lnTo>
                <a:lnTo>
                  <a:pt x="0" y="0"/>
                </a:lnTo>
                <a:close/>
              </a:path>
            </a:pathLst>
          </a:custGeom>
          <a:blipFill>
            <a:blip r:embed="rId2"/>
            <a:stretch>
              <a:fillRect l="0" t="0" r="0" b="0"/>
            </a:stretch>
          </a:blipFill>
        </p:spPr>
      </p:sp>
      <p:sp>
        <p:nvSpPr>
          <p:cNvPr name="Freeform 12" id="12"/>
          <p:cNvSpPr/>
          <p:nvPr/>
        </p:nvSpPr>
        <p:spPr>
          <a:xfrm flipH="false" flipV="false" rot="5600106">
            <a:off x="3616772" y="-1026423"/>
            <a:ext cx="2165571" cy="3012969"/>
          </a:xfrm>
          <a:custGeom>
            <a:avLst/>
            <a:gdLst/>
            <a:ahLst/>
            <a:cxnLst/>
            <a:rect r="r" b="b" t="t" l="l"/>
            <a:pathLst>
              <a:path h="3012969" w="2165571">
                <a:moveTo>
                  <a:pt x="0" y="0"/>
                </a:moveTo>
                <a:lnTo>
                  <a:pt x="2165571" y="0"/>
                </a:lnTo>
                <a:lnTo>
                  <a:pt x="2165571" y="3012969"/>
                </a:lnTo>
                <a:lnTo>
                  <a:pt x="0" y="3012969"/>
                </a:lnTo>
                <a:lnTo>
                  <a:pt x="0" y="0"/>
                </a:lnTo>
                <a:close/>
              </a:path>
            </a:pathLst>
          </a:custGeom>
          <a:blipFill>
            <a:blip r:embed="rId2"/>
            <a:stretch>
              <a:fillRect l="0" t="0" r="0" b="0"/>
            </a:stretch>
          </a:blipFill>
        </p:spPr>
      </p:sp>
      <p:sp>
        <p:nvSpPr>
          <p:cNvPr name="Freeform 13" id="13"/>
          <p:cNvSpPr/>
          <p:nvPr/>
        </p:nvSpPr>
        <p:spPr>
          <a:xfrm flipH="false" flipV="false" rot="-2997297">
            <a:off x="16747997" y="5194302"/>
            <a:ext cx="2165571" cy="3012969"/>
          </a:xfrm>
          <a:custGeom>
            <a:avLst/>
            <a:gdLst/>
            <a:ahLst/>
            <a:cxnLst/>
            <a:rect r="r" b="b" t="t" l="l"/>
            <a:pathLst>
              <a:path h="3012969" w="2165571">
                <a:moveTo>
                  <a:pt x="0" y="0"/>
                </a:moveTo>
                <a:lnTo>
                  <a:pt x="2165571" y="0"/>
                </a:lnTo>
                <a:lnTo>
                  <a:pt x="2165571" y="3012969"/>
                </a:lnTo>
                <a:lnTo>
                  <a:pt x="0" y="3012969"/>
                </a:lnTo>
                <a:lnTo>
                  <a:pt x="0" y="0"/>
                </a:lnTo>
                <a:close/>
              </a:path>
            </a:pathLst>
          </a:custGeom>
          <a:blipFill>
            <a:blip r:embed="rId2"/>
            <a:stretch>
              <a:fillRect l="0" t="0" r="0" b="0"/>
            </a:stretch>
          </a:blipFill>
        </p:spPr>
      </p:sp>
      <p:sp>
        <p:nvSpPr>
          <p:cNvPr name="Freeform 14" id="14"/>
          <p:cNvSpPr/>
          <p:nvPr/>
        </p:nvSpPr>
        <p:spPr>
          <a:xfrm flipH="false" flipV="false" rot="8100000">
            <a:off x="-828793" y="1806125"/>
            <a:ext cx="2165571" cy="3012969"/>
          </a:xfrm>
          <a:custGeom>
            <a:avLst/>
            <a:gdLst/>
            <a:ahLst/>
            <a:cxnLst/>
            <a:rect r="r" b="b" t="t" l="l"/>
            <a:pathLst>
              <a:path h="3012969" w="2165571">
                <a:moveTo>
                  <a:pt x="0" y="0"/>
                </a:moveTo>
                <a:lnTo>
                  <a:pt x="2165571" y="0"/>
                </a:lnTo>
                <a:lnTo>
                  <a:pt x="2165571" y="3012969"/>
                </a:lnTo>
                <a:lnTo>
                  <a:pt x="0" y="3012969"/>
                </a:lnTo>
                <a:lnTo>
                  <a:pt x="0" y="0"/>
                </a:lnTo>
                <a:close/>
              </a:path>
            </a:pathLst>
          </a:custGeom>
          <a:blipFill>
            <a:blip r:embed="rId2"/>
            <a:stretch>
              <a:fillRect l="0" t="0" r="0" b="0"/>
            </a:stretch>
          </a:blipFill>
        </p:spPr>
      </p:sp>
      <p:sp>
        <p:nvSpPr>
          <p:cNvPr name="Freeform 15" id="15"/>
          <p:cNvSpPr/>
          <p:nvPr/>
        </p:nvSpPr>
        <p:spPr>
          <a:xfrm flipH="false" flipV="false" rot="-2997297">
            <a:off x="17258779" y="3553494"/>
            <a:ext cx="1788400" cy="2488209"/>
          </a:xfrm>
          <a:custGeom>
            <a:avLst/>
            <a:gdLst/>
            <a:ahLst/>
            <a:cxnLst/>
            <a:rect r="r" b="b" t="t" l="l"/>
            <a:pathLst>
              <a:path h="2488209" w="1788400">
                <a:moveTo>
                  <a:pt x="0" y="0"/>
                </a:moveTo>
                <a:lnTo>
                  <a:pt x="1788400" y="0"/>
                </a:lnTo>
                <a:lnTo>
                  <a:pt x="1788400" y="2488209"/>
                </a:lnTo>
                <a:lnTo>
                  <a:pt x="0" y="2488209"/>
                </a:lnTo>
                <a:lnTo>
                  <a:pt x="0" y="0"/>
                </a:lnTo>
                <a:close/>
              </a:path>
            </a:pathLst>
          </a:custGeom>
          <a:blipFill>
            <a:blip r:embed="rId2"/>
            <a:stretch>
              <a:fillRect l="0" t="0" r="0" b="0"/>
            </a:stretch>
          </a:blipFill>
        </p:spPr>
      </p:sp>
      <p:sp>
        <p:nvSpPr>
          <p:cNvPr name="Freeform 16" id="16"/>
          <p:cNvSpPr/>
          <p:nvPr/>
        </p:nvSpPr>
        <p:spPr>
          <a:xfrm flipH="true" flipV="false" rot="-2808300">
            <a:off x="15186356" y="8744792"/>
            <a:ext cx="1788400" cy="2488209"/>
          </a:xfrm>
          <a:custGeom>
            <a:avLst/>
            <a:gdLst/>
            <a:ahLst/>
            <a:cxnLst/>
            <a:rect r="r" b="b" t="t" l="l"/>
            <a:pathLst>
              <a:path h="2488209" w="1788400">
                <a:moveTo>
                  <a:pt x="1788399" y="0"/>
                </a:moveTo>
                <a:lnTo>
                  <a:pt x="0" y="0"/>
                </a:lnTo>
                <a:lnTo>
                  <a:pt x="0" y="2488209"/>
                </a:lnTo>
                <a:lnTo>
                  <a:pt x="1788399" y="2488209"/>
                </a:lnTo>
                <a:lnTo>
                  <a:pt x="1788399" y="0"/>
                </a:lnTo>
                <a:close/>
              </a:path>
            </a:pathLst>
          </a:custGeom>
          <a:blipFill>
            <a:blip r:embed="rId2"/>
            <a:stretch>
              <a:fillRect l="0" t="0" r="0" b="0"/>
            </a:stretch>
          </a:blipFill>
        </p:spPr>
      </p:sp>
      <p:sp>
        <p:nvSpPr>
          <p:cNvPr name="Freeform 17" id="17"/>
          <p:cNvSpPr/>
          <p:nvPr/>
        </p:nvSpPr>
        <p:spPr>
          <a:xfrm flipH="true" flipV="false" rot="-2808300">
            <a:off x="13348677" y="9042896"/>
            <a:ext cx="1788400" cy="2488209"/>
          </a:xfrm>
          <a:custGeom>
            <a:avLst/>
            <a:gdLst/>
            <a:ahLst/>
            <a:cxnLst/>
            <a:rect r="r" b="b" t="t" l="l"/>
            <a:pathLst>
              <a:path h="2488209" w="1788400">
                <a:moveTo>
                  <a:pt x="1788400" y="0"/>
                </a:moveTo>
                <a:lnTo>
                  <a:pt x="0" y="0"/>
                </a:lnTo>
                <a:lnTo>
                  <a:pt x="0" y="2488208"/>
                </a:lnTo>
                <a:lnTo>
                  <a:pt x="1788400" y="2488208"/>
                </a:lnTo>
                <a:lnTo>
                  <a:pt x="1788400" y="0"/>
                </a:lnTo>
                <a:close/>
              </a:path>
            </a:pathLst>
          </a:custGeom>
          <a:blipFill>
            <a:blip r:embed="rId2"/>
            <a:stretch>
              <a:fillRect l="0" t="0" r="0" b="0"/>
            </a:stretch>
          </a:blipFill>
        </p:spPr>
      </p:sp>
      <p:sp>
        <p:nvSpPr>
          <p:cNvPr name="Freeform 18" id="18"/>
          <p:cNvSpPr/>
          <p:nvPr/>
        </p:nvSpPr>
        <p:spPr>
          <a:xfrm flipH="false" flipV="false" rot="0">
            <a:off x="16327241" y="5178"/>
            <a:ext cx="1864117" cy="2047045"/>
          </a:xfrm>
          <a:custGeom>
            <a:avLst/>
            <a:gdLst/>
            <a:ahLst/>
            <a:cxnLst/>
            <a:rect r="r" b="b" t="t" l="l"/>
            <a:pathLst>
              <a:path h="2047045" w="1864117">
                <a:moveTo>
                  <a:pt x="0" y="0"/>
                </a:moveTo>
                <a:lnTo>
                  <a:pt x="1864118" y="0"/>
                </a:lnTo>
                <a:lnTo>
                  <a:pt x="1864118" y="2047044"/>
                </a:lnTo>
                <a:lnTo>
                  <a:pt x="0" y="2047044"/>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729738" y="6518391"/>
            <a:ext cx="3796767" cy="1888648"/>
          </a:xfrm>
          <a:prstGeom prst="rect">
            <a:avLst/>
          </a:prstGeom>
        </p:spPr>
        <p:txBody>
          <a:bodyPr anchor="t" rtlCol="false" tIns="0" lIns="0" bIns="0" rIns="0">
            <a:spAutoFit/>
          </a:bodyPr>
          <a:lstStyle/>
          <a:p>
            <a:pPr algn="ctr">
              <a:lnSpc>
                <a:spcPts val="3015"/>
              </a:lnSpc>
            </a:pPr>
            <a:r>
              <a:rPr lang="en-US" sz="2185" spc="214">
                <a:solidFill>
                  <a:srgbClr val="231F20"/>
                </a:solidFill>
                <a:latin typeface="DM Sans"/>
              </a:rPr>
              <a:t>Selection of Platforms to work on e.g. MATLAB,OMNET ,SI MULINK etc.</a:t>
            </a:r>
          </a:p>
          <a:p>
            <a:pPr algn="ctr">
              <a:lnSpc>
                <a:spcPts val="3015"/>
              </a:lnSpc>
            </a:pP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PLATFORM</a:t>
            </a:r>
          </a:p>
        </p:txBody>
      </p:sp>
      <p:sp>
        <p:nvSpPr>
          <p:cNvPr name="Freeform 12" id="12"/>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030737"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7" id="17"/>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0521294"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2" id="22"/>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4011851" y="524057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7" id="27"/>
          <p:cNvSpPr txBox="true"/>
          <p:nvPr/>
        </p:nvSpPr>
        <p:spPr>
          <a:xfrm rot="0">
            <a:off x="5679015" y="6537441"/>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GUI based or code based simulation of the network and wpt placement to generate results</a:t>
            </a:r>
          </a:p>
        </p:txBody>
      </p:sp>
      <p:sp>
        <p:nvSpPr>
          <p:cNvPr name="TextBox 28" id="28"/>
          <p:cNvSpPr txBox="true"/>
          <p:nvPr/>
        </p:nvSpPr>
        <p:spPr>
          <a:xfrm rot="0">
            <a:off x="5889722" y="5941547"/>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SIMULATION</a:t>
            </a:r>
          </a:p>
        </p:txBody>
      </p:sp>
      <p:sp>
        <p:nvSpPr>
          <p:cNvPr name="TextBox 29" id="29"/>
          <p:cNvSpPr txBox="true"/>
          <p:nvPr/>
        </p:nvSpPr>
        <p:spPr>
          <a:xfrm rot="0">
            <a:off x="9169572" y="6527916"/>
            <a:ext cx="3327870" cy="1320270"/>
          </a:xfrm>
          <a:prstGeom prst="rect">
            <a:avLst/>
          </a:prstGeom>
        </p:spPr>
        <p:txBody>
          <a:bodyPr anchor="t" rtlCol="false" tIns="0" lIns="0" bIns="0" rIns="0">
            <a:spAutoFit/>
          </a:bodyPr>
          <a:lstStyle/>
          <a:p>
            <a:pPr algn="ctr">
              <a:lnSpc>
                <a:spcPts val="2643"/>
              </a:lnSpc>
            </a:pPr>
            <a:r>
              <a:rPr lang="en-US" sz="1915" spc="187">
                <a:solidFill>
                  <a:srgbClr val="231F20"/>
                </a:solidFill>
                <a:latin typeface="DM Sans"/>
              </a:rPr>
              <a:t>Generation of Data for various paramters e,g. Area, Density, Nodes, Angle etc.</a:t>
            </a:r>
          </a:p>
        </p:txBody>
      </p:sp>
      <p:sp>
        <p:nvSpPr>
          <p:cNvPr name="TextBox 30" id="30"/>
          <p:cNvSpPr txBox="true"/>
          <p:nvPr/>
        </p:nvSpPr>
        <p:spPr>
          <a:xfrm rot="0">
            <a:off x="9380279" y="5941547"/>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DATA GEN</a:t>
            </a:r>
          </a:p>
        </p:txBody>
      </p:sp>
      <p:sp>
        <p:nvSpPr>
          <p:cNvPr name="TextBox 31" id="31"/>
          <p:cNvSpPr txBox="true"/>
          <p:nvPr/>
        </p:nvSpPr>
        <p:spPr>
          <a:xfrm rot="0">
            <a:off x="12660129" y="6538853"/>
            <a:ext cx="3204526" cy="222083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Removing noise from the output data and collecting unbiased useful data to be used as perfomance metric in comparing methodologies</a:t>
            </a:r>
          </a:p>
        </p:txBody>
      </p:sp>
      <p:sp>
        <p:nvSpPr>
          <p:cNvPr name="TextBox 32" id="32"/>
          <p:cNvSpPr txBox="true"/>
          <p:nvPr/>
        </p:nvSpPr>
        <p:spPr>
          <a:xfrm rot="0">
            <a:off x="12870836" y="5942960"/>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DATASET</a:t>
            </a:r>
          </a:p>
        </p:txBody>
      </p:sp>
      <p:sp>
        <p:nvSpPr>
          <p:cNvPr name="Freeform 33" id="33"/>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6541532" y="297590"/>
            <a:ext cx="5204936" cy="875666"/>
          </a:xfrm>
          <a:prstGeom prst="rect">
            <a:avLst/>
          </a:prstGeom>
        </p:spPr>
        <p:txBody>
          <a:bodyPr anchor="t" rtlCol="false" tIns="0" lIns="0" bIns="0" rIns="0">
            <a:spAutoFit/>
          </a:bodyPr>
          <a:lstStyle/>
          <a:p>
            <a:pPr algn="ctr">
              <a:lnSpc>
                <a:spcPts val="6889"/>
              </a:lnSpc>
              <a:spcBef>
                <a:spcPct val="0"/>
              </a:spcBef>
            </a:pPr>
            <a:r>
              <a:rPr lang="en-US" sz="5299">
                <a:solidFill>
                  <a:srgbClr val="000000"/>
                </a:solidFill>
                <a:latin typeface="Core Bori"/>
              </a:rPr>
              <a:t>IMPLEMENTATION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5D7D5"/>
        </a:solidFill>
      </p:bgPr>
    </p:bg>
    <p:spTree>
      <p:nvGrpSpPr>
        <p:cNvPr id="1" name=""/>
        <p:cNvGrpSpPr/>
        <p:nvPr/>
      </p:nvGrpSpPr>
      <p:grpSpPr>
        <a:xfrm>
          <a:off x="0" y="0"/>
          <a:ext cx="0" cy="0"/>
          <a:chOff x="0" y="0"/>
          <a:chExt cx="0" cy="0"/>
        </a:xfrm>
      </p:grpSpPr>
      <p:grpSp>
        <p:nvGrpSpPr>
          <p:cNvPr name="Group 2" id="2"/>
          <p:cNvGrpSpPr/>
          <p:nvPr/>
        </p:nvGrpSpPr>
        <p:grpSpPr>
          <a:xfrm rot="0">
            <a:off x="-1288034" y="-511155"/>
            <a:ext cx="5617609" cy="1595230"/>
            <a:chOff x="0" y="0"/>
            <a:chExt cx="1479535" cy="420143"/>
          </a:xfrm>
        </p:grpSpPr>
        <p:sp>
          <p:nvSpPr>
            <p:cNvPr name="Freeform 3" id="3"/>
            <p:cNvSpPr/>
            <p:nvPr/>
          </p:nvSpPr>
          <p:spPr>
            <a:xfrm flipH="false" flipV="false" rot="0">
              <a:off x="0" y="0"/>
              <a:ext cx="1479535" cy="420143"/>
            </a:xfrm>
            <a:custGeom>
              <a:avLst/>
              <a:gdLst/>
              <a:ahLst/>
              <a:cxnLst/>
              <a:rect r="r" b="b" t="t" l="l"/>
              <a:pathLst>
                <a:path h="420143" w="1479535">
                  <a:moveTo>
                    <a:pt x="137815" y="0"/>
                  </a:moveTo>
                  <a:lnTo>
                    <a:pt x="1341720" y="0"/>
                  </a:lnTo>
                  <a:cubicBezTo>
                    <a:pt x="1417833" y="0"/>
                    <a:pt x="1479535" y="61702"/>
                    <a:pt x="1479535" y="137815"/>
                  </a:cubicBezTo>
                  <a:lnTo>
                    <a:pt x="1479535" y="282328"/>
                  </a:lnTo>
                  <a:cubicBezTo>
                    <a:pt x="1479535" y="358441"/>
                    <a:pt x="1417833" y="420143"/>
                    <a:pt x="1341720" y="420143"/>
                  </a:cubicBezTo>
                  <a:lnTo>
                    <a:pt x="137815" y="420143"/>
                  </a:lnTo>
                  <a:cubicBezTo>
                    <a:pt x="61702" y="420143"/>
                    <a:pt x="0" y="358441"/>
                    <a:pt x="0" y="282328"/>
                  </a:cubicBezTo>
                  <a:lnTo>
                    <a:pt x="0" y="137815"/>
                  </a:lnTo>
                  <a:cubicBezTo>
                    <a:pt x="0" y="61702"/>
                    <a:pt x="61702" y="0"/>
                    <a:pt x="137815" y="0"/>
                  </a:cubicBezTo>
                  <a:close/>
                </a:path>
              </a:pathLst>
            </a:custGeom>
            <a:solidFill>
              <a:srgbClr val="000000">
                <a:alpha val="0"/>
              </a:srgbClr>
            </a:solidFill>
            <a:ln w="38100" cap="rnd">
              <a:solidFill>
                <a:srgbClr val="6E332E"/>
              </a:solidFill>
              <a:prstDash val="solid"/>
              <a:round/>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785307" y="381897"/>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AutoShape 8" id="8"/>
          <p:cNvSpPr/>
          <p:nvPr/>
        </p:nvSpPr>
        <p:spPr>
          <a:xfrm>
            <a:off x="-1031125" y="9924265"/>
            <a:ext cx="6743748" cy="0"/>
          </a:xfrm>
          <a:prstGeom prst="line">
            <a:avLst/>
          </a:prstGeom>
          <a:ln cap="flat" w="38100">
            <a:solidFill>
              <a:srgbClr val="6E332E"/>
            </a:solidFill>
            <a:prstDash val="solid"/>
            <a:headEnd type="none" len="sm" w="sm"/>
            <a:tailEnd type="oval" len="lg" w="lg"/>
          </a:ln>
        </p:spPr>
      </p:sp>
      <p:sp>
        <p:nvSpPr>
          <p:cNvPr name="AutoShape 9" id="9"/>
          <p:cNvSpPr/>
          <p:nvPr/>
        </p:nvSpPr>
        <p:spPr>
          <a:xfrm flipH="true">
            <a:off x="12657286" y="9886165"/>
            <a:ext cx="6743748" cy="0"/>
          </a:xfrm>
          <a:prstGeom prst="line">
            <a:avLst/>
          </a:prstGeom>
          <a:ln cap="flat" w="38100">
            <a:solidFill>
              <a:srgbClr val="6E332E"/>
            </a:solidFill>
            <a:prstDash val="solid"/>
            <a:headEnd type="none" len="sm" w="sm"/>
            <a:tailEnd type="oval" len="lg" w="lg"/>
          </a:ln>
        </p:spPr>
      </p:sp>
      <p:grpSp>
        <p:nvGrpSpPr>
          <p:cNvPr name="Group 10" id="10"/>
          <p:cNvGrpSpPr/>
          <p:nvPr/>
        </p:nvGrpSpPr>
        <p:grpSpPr>
          <a:xfrm rot="0">
            <a:off x="16586014" y="381897"/>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6386722" y="381897"/>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6" id="16"/>
          <p:cNvSpPr/>
          <p:nvPr/>
        </p:nvSpPr>
        <p:spPr>
          <a:xfrm flipH="false" flipV="false" rot="0">
            <a:off x="1220565" y="1179512"/>
            <a:ext cx="15675492" cy="8521672"/>
          </a:xfrm>
          <a:custGeom>
            <a:avLst/>
            <a:gdLst/>
            <a:ahLst/>
            <a:cxnLst/>
            <a:rect r="r" b="b" t="t" l="l"/>
            <a:pathLst>
              <a:path h="8521672" w="15675492">
                <a:moveTo>
                  <a:pt x="0" y="0"/>
                </a:moveTo>
                <a:lnTo>
                  <a:pt x="15675492" y="0"/>
                </a:lnTo>
                <a:lnTo>
                  <a:pt x="15675492" y="8521672"/>
                </a:lnTo>
                <a:lnTo>
                  <a:pt x="0" y="8521672"/>
                </a:lnTo>
                <a:lnTo>
                  <a:pt x="0" y="0"/>
                </a:lnTo>
                <a:close/>
              </a:path>
            </a:pathLst>
          </a:custGeom>
          <a:blipFill>
            <a:blip r:embed="rId2"/>
            <a:stretch>
              <a:fillRect l="0" t="-1735" r="0" b="-1735"/>
            </a:stretch>
          </a:blipFill>
        </p:spPr>
      </p:sp>
      <p:sp>
        <p:nvSpPr>
          <p:cNvPr name="TextBox 17" id="17"/>
          <p:cNvSpPr txBox="true"/>
          <p:nvPr/>
        </p:nvSpPr>
        <p:spPr>
          <a:xfrm rot="0">
            <a:off x="1028700" y="354910"/>
            <a:ext cx="2624098" cy="574294"/>
          </a:xfrm>
          <a:prstGeom prst="rect">
            <a:avLst/>
          </a:prstGeom>
        </p:spPr>
        <p:txBody>
          <a:bodyPr anchor="t" rtlCol="false" tIns="0" lIns="0" bIns="0" rIns="0">
            <a:spAutoFit/>
          </a:bodyPr>
          <a:lstStyle/>
          <a:p>
            <a:pPr>
              <a:lnSpc>
                <a:spcPts val="4012"/>
              </a:lnSpc>
            </a:pPr>
            <a:r>
              <a:rPr lang="en-US" sz="4612">
                <a:solidFill>
                  <a:srgbClr val="6E332E"/>
                </a:solidFill>
                <a:latin typeface="Neue Machina Ultra-Bold"/>
              </a:rPr>
              <a:t>Results</a:t>
            </a:r>
          </a:p>
        </p:txBody>
      </p:sp>
      <p:sp>
        <p:nvSpPr>
          <p:cNvPr name="TextBox 18" id="18"/>
          <p:cNvSpPr txBox="true"/>
          <p:nvPr/>
        </p:nvSpPr>
        <p:spPr>
          <a:xfrm rot="0">
            <a:off x="16896057" y="229310"/>
            <a:ext cx="1230141" cy="358775"/>
          </a:xfrm>
          <a:prstGeom prst="rect">
            <a:avLst/>
          </a:prstGeom>
        </p:spPr>
        <p:txBody>
          <a:bodyPr anchor="t" rtlCol="false" tIns="0" lIns="0" bIns="0" rIns="0">
            <a:spAutoFit/>
          </a:bodyPr>
          <a:lstStyle/>
          <a:p>
            <a:pPr algn="r">
              <a:lnSpc>
                <a:spcPts val="2800"/>
              </a:lnSpc>
            </a:pPr>
            <a:r>
              <a:rPr lang="en-US" sz="2000">
                <a:solidFill>
                  <a:srgbClr val="6E332E"/>
                </a:solidFill>
                <a:latin typeface="Neue Machina"/>
              </a:rPr>
              <a:t>Page 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5D7D5"/>
        </a:solidFill>
      </p:bgPr>
    </p:bg>
    <p:spTree>
      <p:nvGrpSpPr>
        <p:cNvPr id="1" name=""/>
        <p:cNvGrpSpPr/>
        <p:nvPr/>
      </p:nvGrpSpPr>
      <p:grpSpPr>
        <a:xfrm>
          <a:off x="0" y="0"/>
          <a:ext cx="0" cy="0"/>
          <a:chOff x="0" y="0"/>
          <a:chExt cx="0" cy="0"/>
        </a:xfrm>
      </p:grpSpPr>
      <p:grpSp>
        <p:nvGrpSpPr>
          <p:cNvPr name="Group 2" id="2"/>
          <p:cNvGrpSpPr/>
          <p:nvPr/>
        </p:nvGrpSpPr>
        <p:grpSpPr>
          <a:xfrm rot="0">
            <a:off x="-1262994" y="-511155"/>
            <a:ext cx="5617609" cy="1595230"/>
            <a:chOff x="0" y="0"/>
            <a:chExt cx="1479535" cy="420143"/>
          </a:xfrm>
        </p:grpSpPr>
        <p:sp>
          <p:nvSpPr>
            <p:cNvPr name="Freeform 3" id="3"/>
            <p:cNvSpPr/>
            <p:nvPr/>
          </p:nvSpPr>
          <p:spPr>
            <a:xfrm flipH="false" flipV="false" rot="0">
              <a:off x="0" y="0"/>
              <a:ext cx="1479535" cy="420143"/>
            </a:xfrm>
            <a:custGeom>
              <a:avLst/>
              <a:gdLst/>
              <a:ahLst/>
              <a:cxnLst/>
              <a:rect r="r" b="b" t="t" l="l"/>
              <a:pathLst>
                <a:path h="420143" w="1479535">
                  <a:moveTo>
                    <a:pt x="137815" y="0"/>
                  </a:moveTo>
                  <a:lnTo>
                    <a:pt x="1341720" y="0"/>
                  </a:lnTo>
                  <a:cubicBezTo>
                    <a:pt x="1417833" y="0"/>
                    <a:pt x="1479535" y="61702"/>
                    <a:pt x="1479535" y="137815"/>
                  </a:cubicBezTo>
                  <a:lnTo>
                    <a:pt x="1479535" y="282328"/>
                  </a:lnTo>
                  <a:cubicBezTo>
                    <a:pt x="1479535" y="358441"/>
                    <a:pt x="1417833" y="420143"/>
                    <a:pt x="1341720" y="420143"/>
                  </a:cubicBezTo>
                  <a:lnTo>
                    <a:pt x="137815" y="420143"/>
                  </a:lnTo>
                  <a:cubicBezTo>
                    <a:pt x="61702" y="420143"/>
                    <a:pt x="0" y="358441"/>
                    <a:pt x="0" y="282328"/>
                  </a:cubicBezTo>
                  <a:lnTo>
                    <a:pt x="0" y="137815"/>
                  </a:lnTo>
                  <a:cubicBezTo>
                    <a:pt x="0" y="61702"/>
                    <a:pt x="61702" y="0"/>
                    <a:pt x="137815" y="0"/>
                  </a:cubicBezTo>
                  <a:close/>
                </a:path>
              </a:pathLst>
            </a:custGeom>
            <a:solidFill>
              <a:srgbClr val="000000">
                <a:alpha val="0"/>
              </a:srgbClr>
            </a:solidFill>
            <a:ln w="38100" cap="rnd">
              <a:solidFill>
                <a:srgbClr val="6E332E"/>
              </a:solidFill>
              <a:prstDash val="solid"/>
              <a:round/>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533479" y="373957"/>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AutoShape 8" id="8"/>
          <p:cNvSpPr/>
          <p:nvPr/>
        </p:nvSpPr>
        <p:spPr>
          <a:xfrm>
            <a:off x="-1031125" y="9924265"/>
            <a:ext cx="6743748" cy="0"/>
          </a:xfrm>
          <a:prstGeom prst="line">
            <a:avLst/>
          </a:prstGeom>
          <a:ln cap="flat" w="38100">
            <a:solidFill>
              <a:srgbClr val="6E332E"/>
            </a:solidFill>
            <a:prstDash val="solid"/>
            <a:headEnd type="none" len="sm" w="sm"/>
            <a:tailEnd type="oval" len="lg" w="lg"/>
          </a:ln>
        </p:spPr>
      </p:sp>
      <p:sp>
        <p:nvSpPr>
          <p:cNvPr name="AutoShape 9" id="9"/>
          <p:cNvSpPr/>
          <p:nvPr/>
        </p:nvSpPr>
        <p:spPr>
          <a:xfrm flipH="true">
            <a:off x="12657286" y="9886165"/>
            <a:ext cx="6743748" cy="0"/>
          </a:xfrm>
          <a:prstGeom prst="line">
            <a:avLst/>
          </a:prstGeom>
          <a:ln cap="flat" w="38100">
            <a:solidFill>
              <a:srgbClr val="6E332E"/>
            </a:solidFill>
            <a:prstDash val="solid"/>
            <a:headEnd type="none" len="sm" w="sm"/>
            <a:tailEnd type="oval" len="lg" w="lg"/>
          </a:ln>
        </p:spPr>
      </p:sp>
      <p:grpSp>
        <p:nvGrpSpPr>
          <p:cNvPr name="Group 10" id="10"/>
          <p:cNvGrpSpPr/>
          <p:nvPr/>
        </p:nvGrpSpPr>
        <p:grpSpPr>
          <a:xfrm rot="0">
            <a:off x="16334187" y="373957"/>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6134895" y="373957"/>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6" id="16"/>
          <p:cNvSpPr/>
          <p:nvPr/>
        </p:nvSpPr>
        <p:spPr>
          <a:xfrm flipH="false" flipV="false" rot="0">
            <a:off x="1028700" y="1131700"/>
            <a:ext cx="16617154" cy="8783735"/>
          </a:xfrm>
          <a:custGeom>
            <a:avLst/>
            <a:gdLst/>
            <a:ahLst/>
            <a:cxnLst/>
            <a:rect r="r" b="b" t="t" l="l"/>
            <a:pathLst>
              <a:path h="8783735" w="16617154">
                <a:moveTo>
                  <a:pt x="0" y="0"/>
                </a:moveTo>
                <a:lnTo>
                  <a:pt x="16617154" y="0"/>
                </a:lnTo>
                <a:lnTo>
                  <a:pt x="16617154" y="8783736"/>
                </a:lnTo>
                <a:lnTo>
                  <a:pt x="0" y="8783736"/>
                </a:lnTo>
                <a:lnTo>
                  <a:pt x="0" y="0"/>
                </a:lnTo>
                <a:close/>
              </a:path>
            </a:pathLst>
          </a:custGeom>
          <a:blipFill>
            <a:blip r:embed="rId2"/>
            <a:stretch>
              <a:fillRect l="0" t="-3207" r="0" b="-3207"/>
            </a:stretch>
          </a:blipFill>
        </p:spPr>
      </p:sp>
      <p:sp>
        <p:nvSpPr>
          <p:cNvPr name="TextBox 17" id="17"/>
          <p:cNvSpPr txBox="true"/>
          <p:nvPr/>
        </p:nvSpPr>
        <p:spPr>
          <a:xfrm rot="0">
            <a:off x="1028700" y="354910"/>
            <a:ext cx="2624098" cy="574294"/>
          </a:xfrm>
          <a:prstGeom prst="rect">
            <a:avLst/>
          </a:prstGeom>
        </p:spPr>
        <p:txBody>
          <a:bodyPr anchor="t" rtlCol="false" tIns="0" lIns="0" bIns="0" rIns="0">
            <a:spAutoFit/>
          </a:bodyPr>
          <a:lstStyle/>
          <a:p>
            <a:pPr>
              <a:lnSpc>
                <a:spcPts val="4012"/>
              </a:lnSpc>
            </a:pPr>
            <a:r>
              <a:rPr lang="en-US" sz="4612">
                <a:solidFill>
                  <a:srgbClr val="6E332E"/>
                </a:solidFill>
                <a:latin typeface="Neue Machina Ultra-Bold"/>
              </a:rPr>
              <a:t>Results</a:t>
            </a:r>
          </a:p>
        </p:txBody>
      </p:sp>
      <p:sp>
        <p:nvSpPr>
          <p:cNvPr name="TextBox 18" id="18"/>
          <p:cNvSpPr txBox="true"/>
          <p:nvPr/>
        </p:nvSpPr>
        <p:spPr>
          <a:xfrm rot="0">
            <a:off x="16644230" y="221369"/>
            <a:ext cx="1230141" cy="358775"/>
          </a:xfrm>
          <a:prstGeom prst="rect">
            <a:avLst/>
          </a:prstGeom>
        </p:spPr>
        <p:txBody>
          <a:bodyPr anchor="t" rtlCol="false" tIns="0" lIns="0" bIns="0" rIns="0">
            <a:spAutoFit/>
          </a:bodyPr>
          <a:lstStyle/>
          <a:p>
            <a:pPr algn="r">
              <a:lnSpc>
                <a:spcPts val="2800"/>
              </a:lnSpc>
            </a:pPr>
            <a:r>
              <a:rPr lang="en-US" sz="2000">
                <a:solidFill>
                  <a:srgbClr val="6E332E"/>
                </a:solidFill>
                <a:latin typeface="Neue Machina"/>
              </a:rPr>
              <a:t>Page 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6499335" y="9050505"/>
            <a:ext cx="731115" cy="731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163" y="9251559"/>
            <a:ext cx="329008" cy="329008"/>
            <a:chOff x="0" y="0"/>
            <a:chExt cx="406400" cy="406400"/>
          </a:xfrm>
        </p:grpSpPr>
        <p:sp>
          <p:nvSpPr>
            <p:cNvPr name="Freeform 6" id="6"/>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name="TextBox 7" id="7"/>
            <p:cNvSpPr txBox="true"/>
            <p:nvPr/>
          </p:nvSpPr>
          <p:spPr>
            <a:xfrm>
              <a:off x="177800" y="-28575"/>
              <a:ext cx="558800" cy="4349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3086100" cy="10287000"/>
            <a:chOff x="0" y="0"/>
            <a:chExt cx="812800" cy="2709333"/>
          </a:xfrm>
        </p:grpSpPr>
        <p:sp>
          <p:nvSpPr>
            <p:cNvPr name="Freeform 9" id="9"/>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CCCCCC"/>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16141615" y="9251559"/>
            <a:ext cx="329008" cy="329008"/>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name="TextBox 13" id="13"/>
            <p:cNvSpPr txBox="true"/>
            <p:nvPr/>
          </p:nvSpPr>
          <p:spPr>
            <a:xfrm>
              <a:off x="177800" y="-28575"/>
              <a:ext cx="558800" cy="43497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166870" y="8423549"/>
            <a:ext cx="3261825" cy="3261825"/>
          </a:xfrm>
          <a:custGeom>
            <a:avLst/>
            <a:gdLst/>
            <a:ahLst/>
            <a:cxnLst/>
            <a:rect r="r" b="b" t="t" l="l"/>
            <a:pathLst>
              <a:path h="3261825" w="3261825">
                <a:moveTo>
                  <a:pt x="0" y="0"/>
                </a:moveTo>
                <a:lnTo>
                  <a:pt x="3261825" y="0"/>
                </a:lnTo>
                <a:lnTo>
                  <a:pt x="3261825" y="3261825"/>
                </a:lnTo>
                <a:lnTo>
                  <a:pt x="0" y="326182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245592" y="2060575"/>
            <a:ext cx="12619301" cy="3489325"/>
          </a:xfrm>
          <a:prstGeom prst="rect">
            <a:avLst/>
          </a:prstGeom>
        </p:spPr>
        <p:txBody>
          <a:bodyPr anchor="t" rtlCol="false" tIns="0" lIns="0" bIns="0" rIns="0">
            <a:spAutoFit/>
          </a:bodyPr>
          <a:lstStyle/>
          <a:p>
            <a:pPr>
              <a:lnSpc>
                <a:spcPts val="3499"/>
              </a:lnSpc>
            </a:pPr>
            <a:r>
              <a:rPr lang="en-US" sz="2499">
                <a:solidFill>
                  <a:srgbClr val="39312B"/>
                </a:solidFill>
                <a:latin typeface="DM Sans"/>
              </a:rPr>
              <a:t>Results include simulation of wsn and provides data of sets with  omnidirectional Antenaa placement to be known or entered by the user</a:t>
            </a:r>
          </a:p>
          <a:p>
            <a:pPr>
              <a:lnSpc>
                <a:spcPts val="3499"/>
              </a:lnSpc>
            </a:pPr>
            <a:r>
              <a:rPr lang="en-US" sz="2499">
                <a:solidFill>
                  <a:srgbClr val="39312B"/>
                </a:solidFill>
                <a:latin typeface="DM Sans"/>
              </a:rPr>
              <a:t>It generates dataset of nodes which recieved power  sufficient to operate.</a:t>
            </a:r>
          </a:p>
          <a:p>
            <a:pPr>
              <a:lnSpc>
                <a:spcPts val="3499"/>
              </a:lnSpc>
            </a:pPr>
            <a:r>
              <a:rPr lang="en-US" sz="2499">
                <a:solidFill>
                  <a:srgbClr val="39312B"/>
                </a:solidFill>
                <a:latin typeface="DM Sans"/>
              </a:rPr>
              <a:t>. </a:t>
            </a:r>
          </a:p>
          <a:p>
            <a:pPr>
              <a:lnSpc>
                <a:spcPts val="3499"/>
              </a:lnSpc>
            </a:pPr>
            <a:r>
              <a:rPr lang="en-US" sz="2499">
                <a:solidFill>
                  <a:srgbClr val="39312B"/>
                </a:solidFill>
                <a:latin typeface="DM Sans"/>
              </a:rPr>
              <a:t>Furthermore building up on methodologies using Dataset provided by the Supervisor.</a:t>
            </a:r>
          </a:p>
          <a:p>
            <a:pPr>
              <a:lnSpc>
                <a:spcPts val="3499"/>
              </a:lnSpc>
            </a:pPr>
            <a:r>
              <a:rPr lang="en-US" sz="2499">
                <a:solidFill>
                  <a:srgbClr val="39312B"/>
                </a:solidFill>
                <a:latin typeface="DM Sans"/>
              </a:rPr>
              <a:t>Work on Baseline methodology has been in progress as directional component has to be included yet.</a:t>
            </a:r>
          </a:p>
          <a:p>
            <a:pPr>
              <a:lnSpc>
                <a:spcPts val="3499"/>
              </a:lnSpc>
            </a:pPr>
          </a:p>
        </p:txBody>
      </p:sp>
      <p:sp>
        <p:nvSpPr>
          <p:cNvPr name="Freeform 16" id="16"/>
          <p:cNvSpPr/>
          <p:nvPr/>
        </p:nvSpPr>
        <p:spPr>
          <a:xfrm flipH="false" flipV="false" rot="5400000">
            <a:off x="3240475" y="-2191307"/>
            <a:ext cx="3765053" cy="3806579"/>
          </a:xfrm>
          <a:custGeom>
            <a:avLst/>
            <a:gdLst/>
            <a:ahLst/>
            <a:cxnLst/>
            <a:rect r="r" b="b" t="t" l="l"/>
            <a:pathLst>
              <a:path h="3806579" w="3765053">
                <a:moveTo>
                  <a:pt x="0" y="0"/>
                </a:moveTo>
                <a:lnTo>
                  <a:pt x="3765053" y="0"/>
                </a:lnTo>
                <a:lnTo>
                  <a:pt x="3765053" y="3806579"/>
                </a:lnTo>
                <a:lnTo>
                  <a:pt x="0" y="3806579"/>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5400000">
            <a:off x="-3941011" y="4477071"/>
            <a:ext cx="11430774" cy="1332858"/>
          </a:xfrm>
          <a:prstGeom prst="rect">
            <a:avLst/>
          </a:prstGeom>
        </p:spPr>
        <p:txBody>
          <a:bodyPr anchor="t" rtlCol="false" tIns="0" lIns="0" bIns="0" rIns="0">
            <a:spAutoFit/>
          </a:bodyPr>
          <a:lstStyle/>
          <a:p>
            <a:pPr algn="ctr">
              <a:lnSpc>
                <a:spcPts val="9459"/>
              </a:lnSpc>
            </a:pPr>
            <a:r>
              <a:rPr lang="en-US" sz="11128">
                <a:solidFill>
                  <a:srgbClr val="000000"/>
                </a:solidFill>
                <a:latin typeface="Canva Sans Bold"/>
              </a:rPr>
              <a:t>DISCUSSION</a:t>
            </a:r>
          </a:p>
        </p:txBody>
      </p:sp>
      <p:sp>
        <p:nvSpPr>
          <p:cNvPr name="TextBox 18" id="18"/>
          <p:cNvSpPr txBox="true"/>
          <p:nvPr/>
        </p:nvSpPr>
        <p:spPr>
          <a:xfrm rot="0">
            <a:off x="16525178" y="9164603"/>
            <a:ext cx="679430" cy="455295"/>
          </a:xfrm>
          <a:prstGeom prst="rect">
            <a:avLst/>
          </a:prstGeom>
        </p:spPr>
        <p:txBody>
          <a:bodyPr anchor="t" rtlCol="false" tIns="0" lIns="0" bIns="0" rIns="0">
            <a:spAutoFit/>
          </a:bodyPr>
          <a:lstStyle/>
          <a:p>
            <a:pPr algn="ctr">
              <a:lnSpc>
                <a:spcPts val="3779"/>
              </a:lnSpc>
            </a:pPr>
            <a:r>
              <a:rPr lang="en-US" sz="2700">
                <a:solidFill>
                  <a:srgbClr val="EAE9C5"/>
                </a:solidFill>
                <a:latin typeface="DM Sans"/>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61367" y="4424204"/>
            <a:ext cx="2464800" cy="2455172"/>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5" id="5"/>
          <p:cNvGrpSpPr/>
          <p:nvPr/>
        </p:nvGrpSpPr>
        <p:grpSpPr>
          <a:xfrm rot="0">
            <a:off x="4202269" y="3237055"/>
            <a:ext cx="5981844" cy="2374297"/>
            <a:chOff x="0" y="0"/>
            <a:chExt cx="2047782" cy="812800"/>
          </a:xfrm>
        </p:grpSpPr>
        <p:sp>
          <p:nvSpPr>
            <p:cNvPr name="Freeform 6" id="6"/>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7" id="7"/>
            <p:cNvSpPr txBox="true"/>
            <p:nvPr/>
          </p:nvSpPr>
          <p:spPr>
            <a:xfrm>
              <a:off x="0" y="-19050"/>
              <a:ext cx="812800" cy="641350"/>
            </a:xfrm>
            <a:prstGeom prst="rect">
              <a:avLst/>
            </a:prstGeom>
          </p:spPr>
          <p:txBody>
            <a:bodyPr anchor="ctr" rtlCol="false" tIns="50800" lIns="50800" bIns="50800" rIns="50800"/>
            <a:lstStyle/>
            <a:p>
              <a:pPr algn="ctr">
                <a:lnSpc>
                  <a:spcPts val="2859"/>
                </a:lnSpc>
              </a:pPr>
            </a:p>
          </p:txBody>
        </p:sp>
      </p:grpSp>
      <p:grpSp>
        <p:nvGrpSpPr>
          <p:cNvPr name="Group 8" id="8"/>
          <p:cNvGrpSpPr>
            <a:grpSpLocks noChangeAspect="true"/>
          </p:cNvGrpSpPr>
          <p:nvPr/>
        </p:nvGrpSpPr>
        <p:grpSpPr>
          <a:xfrm rot="0">
            <a:off x="7812145" y="6881889"/>
            <a:ext cx="2464800" cy="245517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11" id="11"/>
          <p:cNvGrpSpPr/>
          <p:nvPr/>
        </p:nvGrpSpPr>
        <p:grpSpPr>
          <a:xfrm rot="0">
            <a:off x="9611386" y="5735177"/>
            <a:ext cx="5981844" cy="2374297"/>
            <a:chOff x="0" y="0"/>
            <a:chExt cx="2047782" cy="812800"/>
          </a:xfrm>
        </p:grpSpPr>
        <p:sp>
          <p:nvSpPr>
            <p:cNvPr name="Freeform 12" id="12"/>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13" id="13"/>
            <p:cNvSpPr txBox="true"/>
            <p:nvPr/>
          </p:nvSpPr>
          <p:spPr>
            <a:xfrm>
              <a:off x="0" y="-19050"/>
              <a:ext cx="812800" cy="6413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361367" y="1207516"/>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QUESTIONS</a:t>
            </a:r>
          </a:p>
        </p:txBody>
      </p:sp>
      <p:grpSp>
        <p:nvGrpSpPr>
          <p:cNvPr name="Group 17" id="17"/>
          <p:cNvGrpSpPr/>
          <p:nvPr/>
        </p:nvGrpSpPr>
        <p:grpSpPr>
          <a:xfrm rot="0">
            <a:off x="16393113" y="9258300"/>
            <a:ext cx="2034752" cy="1188861"/>
            <a:chOff x="0" y="0"/>
            <a:chExt cx="535902" cy="313116"/>
          </a:xfrm>
        </p:grpSpPr>
        <p:sp>
          <p:nvSpPr>
            <p:cNvPr name="Freeform 18" id="18"/>
            <p:cNvSpPr/>
            <p:nvPr/>
          </p:nvSpPr>
          <p:spPr>
            <a:xfrm flipH="false" flipV="false" rot="0">
              <a:off x="0" y="0"/>
              <a:ext cx="535902" cy="313116"/>
            </a:xfrm>
            <a:custGeom>
              <a:avLst/>
              <a:gdLst/>
              <a:ahLst/>
              <a:cxnLst/>
              <a:rect r="r" b="b" t="t" l="l"/>
              <a:pathLst>
                <a:path h="313116" w="535902">
                  <a:moveTo>
                    <a:pt x="0" y="0"/>
                  </a:moveTo>
                  <a:lnTo>
                    <a:pt x="535902" y="0"/>
                  </a:lnTo>
                  <a:lnTo>
                    <a:pt x="535902" y="313116"/>
                  </a:lnTo>
                  <a:lnTo>
                    <a:pt x="0" y="313116"/>
                  </a:lnTo>
                  <a:close/>
                </a:path>
              </a:pathLst>
            </a:custGeom>
            <a:solidFill>
              <a:srgbClr val="CCCCCC"/>
            </a:solidFill>
          </p:spPr>
        </p:sp>
        <p:sp>
          <p:nvSpPr>
            <p:cNvPr name="TextBox 19" id="1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224419" y="-1349021"/>
            <a:ext cx="2094695" cy="2377721"/>
            <a:chOff x="0" y="0"/>
            <a:chExt cx="551689" cy="626231"/>
          </a:xfrm>
        </p:grpSpPr>
        <p:sp>
          <p:nvSpPr>
            <p:cNvPr name="Freeform 21" id="21"/>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22" id="2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27171"/>
        </a:solidFill>
      </p:bgPr>
    </p:bg>
    <p:spTree>
      <p:nvGrpSpPr>
        <p:cNvPr id="1" name=""/>
        <p:cNvGrpSpPr/>
        <p:nvPr/>
      </p:nvGrpSpPr>
      <p:grpSpPr>
        <a:xfrm>
          <a:off x="0" y="0"/>
          <a:ext cx="0" cy="0"/>
          <a:chOff x="0" y="0"/>
          <a:chExt cx="0" cy="0"/>
        </a:xfrm>
      </p:grpSpPr>
      <p:grpSp>
        <p:nvGrpSpPr>
          <p:cNvPr name="Group 2" id="2"/>
          <p:cNvGrpSpPr/>
          <p:nvPr/>
        </p:nvGrpSpPr>
        <p:grpSpPr>
          <a:xfrm rot="0">
            <a:off x="209814" y="167020"/>
            <a:ext cx="2323166" cy="9952960"/>
            <a:chOff x="0" y="0"/>
            <a:chExt cx="611863" cy="2621356"/>
          </a:xfrm>
        </p:grpSpPr>
        <p:sp>
          <p:nvSpPr>
            <p:cNvPr name="Freeform 3" id="3"/>
            <p:cNvSpPr/>
            <p:nvPr/>
          </p:nvSpPr>
          <p:spPr>
            <a:xfrm flipH="false" flipV="false" rot="0">
              <a:off x="0" y="0"/>
              <a:ext cx="611863" cy="2621356"/>
            </a:xfrm>
            <a:custGeom>
              <a:avLst/>
              <a:gdLst/>
              <a:ahLst/>
              <a:cxnLst/>
              <a:rect r="r" b="b" t="t" l="l"/>
              <a:pathLst>
                <a:path h="2621356" w="611863">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CCCCC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97652" y="0"/>
            <a:ext cx="16967860" cy="10287000"/>
            <a:chOff x="0" y="0"/>
            <a:chExt cx="4468901" cy="2709333"/>
          </a:xfrm>
        </p:grpSpPr>
        <p:sp>
          <p:nvSpPr>
            <p:cNvPr name="Freeform 6" id="6"/>
            <p:cNvSpPr/>
            <p:nvPr/>
          </p:nvSpPr>
          <p:spPr>
            <a:xfrm flipH="false" flipV="false" rot="0">
              <a:off x="0" y="0"/>
              <a:ext cx="4468902" cy="2709333"/>
            </a:xfrm>
            <a:custGeom>
              <a:avLst/>
              <a:gdLst/>
              <a:ahLst/>
              <a:cxnLst/>
              <a:rect r="r" b="b" t="t" l="l"/>
              <a:pathLst>
                <a:path h="2709333" w="4468902">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2F4F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grpSp>
        <p:nvGrpSpPr>
          <p:cNvPr name="Group 8" id="8"/>
          <p:cNvGrpSpPr/>
          <p:nvPr/>
        </p:nvGrpSpPr>
        <p:grpSpPr>
          <a:xfrm rot="0">
            <a:off x="2366439" y="889075"/>
            <a:ext cx="8894184" cy="1341166"/>
            <a:chOff x="0" y="0"/>
            <a:chExt cx="2342501" cy="353229"/>
          </a:xfrm>
        </p:grpSpPr>
        <p:sp>
          <p:nvSpPr>
            <p:cNvPr name="Freeform 9" id="9"/>
            <p:cNvSpPr/>
            <p:nvPr/>
          </p:nvSpPr>
          <p:spPr>
            <a:xfrm flipH="false" flipV="false" rot="0">
              <a:off x="0" y="0"/>
              <a:ext cx="2342501" cy="353229"/>
            </a:xfrm>
            <a:custGeom>
              <a:avLst/>
              <a:gdLst/>
              <a:ahLst/>
              <a:cxnLst/>
              <a:rect r="r" b="b" t="t" l="l"/>
              <a:pathLst>
                <a:path h="353229" w="2342501">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366439" y="3406594"/>
            <a:ext cx="14892861" cy="5851706"/>
            <a:chOff x="0" y="0"/>
            <a:chExt cx="3922400" cy="1541190"/>
          </a:xfrm>
        </p:grpSpPr>
        <p:sp>
          <p:nvSpPr>
            <p:cNvPr name="Freeform 12" id="12"/>
            <p:cNvSpPr/>
            <p:nvPr/>
          </p:nvSpPr>
          <p:spPr>
            <a:xfrm flipH="false" flipV="false" rot="0">
              <a:off x="0" y="0"/>
              <a:ext cx="3922400" cy="1541190"/>
            </a:xfrm>
            <a:custGeom>
              <a:avLst/>
              <a:gdLst/>
              <a:ahLst/>
              <a:cxnLst/>
              <a:rect r="r" b="b" t="t" l="l"/>
              <a:pathLst>
                <a:path h="1541190" w="3922400">
                  <a:moveTo>
                    <a:pt x="15595" y="0"/>
                  </a:moveTo>
                  <a:lnTo>
                    <a:pt x="3906805" y="0"/>
                  </a:lnTo>
                  <a:cubicBezTo>
                    <a:pt x="3915418" y="0"/>
                    <a:pt x="3922400" y="6982"/>
                    <a:pt x="3922400" y="15595"/>
                  </a:cubicBezTo>
                  <a:lnTo>
                    <a:pt x="3922400" y="1525595"/>
                  </a:lnTo>
                  <a:cubicBezTo>
                    <a:pt x="3922400" y="1529731"/>
                    <a:pt x="3920757" y="1533698"/>
                    <a:pt x="3917832" y="1536622"/>
                  </a:cubicBezTo>
                  <a:cubicBezTo>
                    <a:pt x="3914907" y="1539547"/>
                    <a:pt x="3910941" y="1541190"/>
                    <a:pt x="3906805" y="1541190"/>
                  </a:cubicBezTo>
                  <a:lnTo>
                    <a:pt x="15595" y="1541190"/>
                  </a:lnTo>
                  <a:cubicBezTo>
                    <a:pt x="11459" y="1541190"/>
                    <a:pt x="7492" y="1539547"/>
                    <a:pt x="4568" y="1536622"/>
                  </a:cubicBezTo>
                  <a:cubicBezTo>
                    <a:pt x="1643" y="1533698"/>
                    <a:pt x="0" y="1529731"/>
                    <a:pt x="0" y="1525595"/>
                  </a:cubicBezTo>
                  <a:lnTo>
                    <a:pt x="0" y="15595"/>
                  </a:lnTo>
                  <a:cubicBezTo>
                    <a:pt x="0" y="11459"/>
                    <a:pt x="1643" y="7492"/>
                    <a:pt x="4568" y="4568"/>
                  </a:cubicBezTo>
                  <a:cubicBezTo>
                    <a:pt x="7492" y="1643"/>
                    <a:pt x="11459" y="0"/>
                    <a:pt x="15595" y="0"/>
                  </a:cubicBezTo>
                  <a:close/>
                </a:path>
              </a:pathLst>
            </a:custGeom>
            <a:solidFill>
              <a:srgbClr val="F2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28726" y="2362932"/>
            <a:ext cx="550013" cy="467511"/>
          </a:xfrm>
          <a:custGeom>
            <a:avLst/>
            <a:gdLst/>
            <a:ahLst/>
            <a:cxnLst/>
            <a:rect r="r" b="b" t="t" l="l"/>
            <a:pathLst>
              <a:path h="467511" w="550013">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28726" y="3583194"/>
            <a:ext cx="550013" cy="550013"/>
          </a:xfrm>
          <a:custGeom>
            <a:avLst/>
            <a:gdLst/>
            <a:ahLst/>
            <a:cxnLst/>
            <a:rect r="r" b="b" t="t" l="l"/>
            <a:pathLst>
              <a:path h="550013" w="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28726" y="4885682"/>
            <a:ext cx="550013" cy="443010"/>
          </a:xfrm>
          <a:custGeom>
            <a:avLst/>
            <a:gdLst/>
            <a:ahLst/>
            <a:cxnLst/>
            <a:rect r="r" b="b" t="t" l="l"/>
            <a:pathLst>
              <a:path h="443010" w="550013">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28726" y="8847912"/>
            <a:ext cx="550013" cy="550013"/>
          </a:xfrm>
          <a:custGeom>
            <a:avLst/>
            <a:gdLst/>
            <a:ahLst/>
            <a:cxnLst/>
            <a:rect r="r" b="b" t="t" l="l"/>
            <a:pathLst>
              <a:path h="550013" w="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628726" y="6081167"/>
            <a:ext cx="550013" cy="711782"/>
          </a:xfrm>
          <a:custGeom>
            <a:avLst/>
            <a:gdLst/>
            <a:ahLst/>
            <a:cxnLst/>
            <a:rect r="r" b="b" t="t" l="l"/>
            <a:pathLst>
              <a:path h="711782" w="550013">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484820" y="7339928"/>
            <a:ext cx="1387838" cy="961005"/>
            <a:chOff x="0" y="0"/>
            <a:chExt cx="365521" cy="253104"/>
          </a:xfrm>
        </p:grpSpPr>
        <p:sp>
          <p:nvSpPr>
            <p:cNvPr name="Freeform 20" id="20"/>
            <p:cNvSpPr/>
            <p:nvPr/>
          </p:nvSpPr>
          <p:spPr>
            <a:xfrm flipH="false" flipV="false" rot="0">
              <a:off x="0" y="0"/>
              <a:ext cx="365521" cy="253104"/>
            </a:xfrm>
            <a:custGeom>
              <a:avLst/>
              <a:gdLst/>
              <a:ahLst/>
              <a:cxnLst/>
              <a:rect r="r" b="b" t="t" l="l"/>
              <a:pathLst>
                <a:path h="253104" w="365521">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628726" y="7545424"/>
            <a:ext cx="550013" cy="550013"/>
          </a:xfrm>
          <a:custGeom>
            <a:avLst/>
            <a:gdLst/>
            <a:ahLst/>
            <a:cxnLst/>
            <a:rect r="r" b="b" t="t" l="l"/>
            <a:pathLst>
              <a:path h="550013" w="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true" flipV="false" rot="0">
            <a:off x="14048321" y="-667725"/>
            <a:ext cx="7434534" cy="3392851"/>
          </a:xfrm>
          <a:custGeom>
            <a:avLst/>
            <a:gdLst/>
            <a:ahLst/>
            <a:cxnLst/>
            <a:rect r="r" b="b" t="t" l="l"/>
            <a:pathLst>
              <a:path h="3392851" w="7434534">
                <a:moveTo>
                  <a:pt x="7434534" y="0"/>
                </a:moveTo>
                <a:lnTo>
                  <a:pt x="0" y="0"/>
                </a:lnTo>
                <a:lnTo>
                  <a:pt x="0" y="3392850"/>
                </a:lnTo>
                <a:lnTo>
                  <a:pt x="7434534" y="3392850"/>
                </a:lnTo>
                <a:lnTo>
                  <a:pt x="743453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4" id="24"/>
          <p:cNvGrpSpPr/>
          <p:nvPr/>
        </p:nvGrpSpPr>
        <p:grpSpPr>
          <a:xfrm rot="0">
            <a:off x="2532980" y="1023851"/>
            <a:ext cx="1066700" cy="1071614"/>
            <a:chOff x="0" y="0"/>
            <a:chExt cx="280942" cy="282236"/>
          </a:xfrm>
        </p:grpSpPr>
        <p:sp>
          <p:nvSpPr>
            <p:cNvPr name="Freeform 25" id="25"/>
            <p:cNvSpPr/>
            <p:nvPr/>
          </p:nvSpPr>
          <p:spPr>
            <a:xfrm flipH="false" flipV="false" rot="0">
              <a:off x="0" y="0"/>
              <a:ext cx="280942" cy="282236"/>
            </a:xfrm>
            <a:custGeom>
              <a:avLst/>
              <a:gdLst/>
              <a:ahLst/>
              <a:cxnLst/>
              <a:rect r="r" b="b" t="t" l="l"/>
              <a:pathLst>
                <a:path h="282236" w="280942">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CCCCC"/>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2732651" y="1225980"/>
            <a:ext cx="667357" cy="667357"/>
          </a:xfrm>
          <a:custGeom>
            <a:avLst/>
            <a:gdLst/>
            <a:ahLst/>
            <a:cxnLst/>
            <a:rect r="r" b="b" t="t" l="l"/>
            <a:pathLst>
              <a:path h="667357" w="667357">
                <a:moveTo>
                  <a:pt x="0" y="0"/>
                </a:moveTo>
                <a:lnTo>
                  <a:pt x="667357" y="0"/>
                </a:lnTo>
                <a:lnTo>
                  <a:pt x="667357" y="667357"/>
                </a:lnTo>
                <a:lnTo>
                  <a:pt x="0" y="6673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8" id="28"/>
          <p:cNvGrpSpPr/>
          <p:nvPr/>
        </p:nvGrpSpPr>
        <p:grpSpPr>
          <a:xfrm rot="0">
            <a:off x="2683905" y="3744543"/>
            <a:ext cx="1066700" cy="1027482"/>
            <a:chOff x="0" y="0"/>
            <a:chExt cx="280942" cy="270612"/>
          </a:xfrm>
        </p:grpSpPr>
        <p:sp>
          <p:nvSpPr>
            <p:cNvPr name="Freeform 29" id="29"/>
            <p:cNvSpPr/>
            <p:nvPr/>
          </p:nvSpPr>
          <p:spPr>
            <a:xfrm flipH="false" flipV="false" rot="0">
              <a:off x="0" y="0"/>
              <a:ext cx="280942" cy="270612"/>
            </a:xfrm>
            <a:custGeom>
              <a:avLst/>
              <a:gdLst/>
              <a:ahLst/>
              <a:cxnLst/>
              <a:rect r="r" b="b" t="t" l="l"/>
              <a:pathLst>
                <a:path h="270612" w="28094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2919932" y="4072220"/>
            <a:ext cx="594645" cy="370842"/>
          </a:xfrm>
          <a:custGeom>
            <a:avLst/>
            <a:gdLst/>
            <a:ahLst/>
            <a:cxnLst/>
            <a:rect r="r" b="b" t="t" l="l"/>
            <a:pathLst>
              <a:path h="370842" w="594645">
                <a:moveTo>
                  <a:pt x="0" y="0"/>
                </a:moveTo>
                <a:lnTo>
                  <a:pt x="594645" y="0"/>
                </a:lnTo>
                <a:lnTo>
                  <a:pt x="594645" y="370842"/>
                </a:lnTo>
                <a:lnTo>
                  <a:pt x="0" y="3708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2" id="32"/>
          <p:cNvSpPr txBox="true"/>
          <p:nvPr/>
        </p:nvSpPr>
        <p:spPr>
          <a:xfrm rot="0">
            <a:off x="4022589" y="1502508"/>
            <a:ext cx="6058993" cy="514350"/>
          </a:xfrm>
          <a:prstGeom prst="rect">
            <a:avLst/>
          </a:prstGeom>
        </p:spPr>
        <p:txBody>
          <a:bodyPr anchor="t" rtlCol="false" tIns="0" lIns="0" bIns="0" rIns="0">
            <a:spAutoFit/>
          </a:bodyPr>
          <a:lstStyle/>
          <a:p>
            <a:pPr>
              <a:lnSpc>
                <a:spcPts val="3000"/>
              </a:lnSpc>
            </a:pPr>
            <a:r>
              <a:rPr lang="en-US" sz="6000">
                <a:solidFill>
                  <a:srgbClr val="000000"/>
                </a:solidFill>
                <a:latin typeface="Open Sans Bold"/>
              </a:rPr>
              <a:t>REFERENCES</a:t>
            </a:r>
          </a:p>
        </p:txBody>
      </p:sp>
      <p:sp>
        <p:nvSpPr>
          <p:cNvPr name="TextBox 33" id="33"/>
          <p:cNvSpPr txBox="true"/>
          <p:nvPr/>
        </p:nvSpPr>
        <p:spPr>
          <a:xfrm rot="0">
            <a:off x="4022589" y="3800441"/>
            <a:ext cx="12494786" cy="1371600"/>
          </a:xfrm>
          <a:prstGeom prst="rect">
            <a:avLst/>
          </a:prstGeom>
        </p:spPr>
        <p:txBody>
          <a:bodyPr anchor="t" rtlCol="false" tIns="0" lIns="0" bIns="0" rIns="0">
            <a:spAutoFit/>
          </a:bodyPr>
          <a:lstStyle/>
          <a:p>
            <a:pPr>
              <a:lnSpc>
                <a:spcPts val="3600"/>
              </a:lnSpc>
            </a:pPr>
            <a:r>
              <a:rPr lang="en-US" sz="3000">
                <a:solidFill>
                  <a:srgbClr val="000000"/>
                </a:solidFill>
                <a:latin typeface="Open Sans"/>
              </a:rPr>
              <a:t>F.K. Shaikh, S. Zeadally, Energy harvesting in wireless sensor networks: a comprehensive review, Renew. Sustain. Energy Rev. 55 (2016) 1041–1054</a:t>
            </a:r>
          </a:p>
        </p:txBody>
      </p:sp>
      <p:grpSp>
        <p:nvGrpSpPr>
          <p:cNvPr name="Group 34" id="34"/>
          <p:cNvGrpSpPr/>
          <p:nvPr/>
        </p:nvGrpSpPr>
        <p:grpSpPr>
          <a:xfrm rot="0">
            <a:off x="2732651" y="5567426"/>
            <a:ext cx="1066700" cy="1027482"/>
            <a:chOff x="0" y="0"/>
            <a:chExt cx="280942" cy="270612"/>
          </a:xfrm>
        </p:grpSpPr>
        <p:sp>
          <p:nvSpPr>
            <p:cNvPr name="Freeform 35" id="35"/>
            <p:cNvSpPr/>
            <p:nvPr/>
          </p:nvSpPr>
          <p:spPr>
            <a:xfrm flipH="false" flipV="false" rot="0">
              <a:off x="0" y="0"/>
              <a:ext cx="280942" cy="270612"/>
            </a:xfrm>
            <a:custGeom>
              <a:avLst/>
              <a:gdLst/>
              <a:ahLst/>
              <a:cxnLst/>
              <a:rect r="r" b="b" t="t" l="l"/>
              <a:pathLst>
                <a:path h="270612" w="28094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0">
            <a:off x="2919932" y="5961605"/>
            <a:ext cx="594645" cy="370842"/>
          </a:xfrm>
          <a:custGeom>
            <a:avLst/>
            <a:gdLst/>
            <a:ahLst/>
            <a:cxnLst/>
            <a:rect r="r" b="b" t="t" l="l"/>
            <a:pathLst>
              <a:path h="370842" w="594645">
                <a:moveTo>
                  <a:pt x="0" y="0"/>
                </a:moveTo>
                <a:lnTo>
                  <a:pt x="594645" y="0"/>
                </a:lnTo>
                <a:lnTo>
                  <a:pt x="594645" y="370842"/>
                </a:lnTo>
                <a:lnTo>
                  <a:pt x="0" y="3708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8" id="38"/>
          <p:cNvSpPr txBox="true"/>
          <p:nvPr/>
        </p:nvSpPr>
        <p:spPr>
          <a:xfrm rot="0">
            <a:off x="4022589" y="5567426"/>
            <a:ext cx="12494786" cy="1828800"/>
          </a:xfrm>
          <a:prstGeom prst="rect">
            <a:avLst/>
          </a:prstGeom>
        </p:spPr>
        <p:txBody>
          <a:bodyPr anchor="t" rtlCol="false" tIns="0" lIns="0" bIns="0" rIns="0">
            <a:spAutoFit/>
          </a:bodyPr>
          <a:lstStyle/>
          <a:p>
            <a:pPr>
              <a:lnSpc>
                <a:spcPts val="3600"/>
              </a:lnSpc>
            </a:pPr>
            <a:r>
              <a:rPr lang="en-US" sz="3000">
                <a:solidFill>
                  <a:srgbClr val="000000"/>
                </a:solidFill>
                <a:latin typeface="Open Sans"/>
              </a:rPr>
              <a:t>H. Dai, X. Wang, A.X. Liu, H. Ma, G. Chen, Optimizing wireless charger placement for directional charging, in: IEEE INFOCOM 2017-IEEE Conference on</a:t>
            </a:r>
          </a:p>
          <a:p>
            <a:pPr>
              <a:lnSpc>
                <a:spcPts val="3600"/>
              </a:lnSpc>
            </a:pPr>
            <a:r>
              <a:rPr lang="en-US" sz="3000">
                <a:solidFill>
                  <a:srgbClr val="000000"/>
                </a:solidFill>
                <a:latin typeface="Open Sans"/>
              </a:rPr>
              <a:t>Computer Communications, IEEE, 2017, pp. 1–9</a:t>
            </a:r>
          </a:p>
        </p:txBody>
      </p:sp>
      <p:grpSp>
        <p:nvGrpSpPr>
          <p:cNvPr name="Group 39" id="39"/>
          <p:cNvGrpSpPr/>
          <p:nvPr/>
        </p:nvGrpSpPr>
        <p:grpSpPr>
          <a:xfrm rot="0">
            <a:off x="2683905" y="7942700"/>
            <a:ext cx="1066700" cy="1027482"/>
            <a:chOff x="0" y="0"/>
            <a:chExt cx="280942" cy="270612"/>
          </a:xfrm>
        </p:grpSpPr>
        <p:sp>
          <p:nvSpPr>
            <p:cNvPr name="Freeform 40" id="40"/>
            <p:cNvSpPr/>
            <p:nvPr/>
          </p:nvSpPr>
          <p:spPr>
            <a:xfrm flipH="false" flipV="false" rot="0">
              <a:off x="0" y="0"/>
              <a:ext cx="280942" cy="270612"/>
            </a:xfrm>
            <a:custGeom>
              <a:avLst/>
              <a:gdLst/>
              <a:ahLst/>
              <a:cxnLst/>
              <a:rect r="r" b="b" t="t" l="l"/>
              <a:pathLst>
                <a:path h="270612" w="28094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sp>
        <p:sp>
          <p:nvSpPr>
            <p:cNvPr name="TextBox 41" id="4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42" id="42"/>
          <p:cNvSpPr/>
          <p:nvPr/>
        </p:nvSpPr>
        <p:spPr>
          <a:xfrm flipH="false" flipV="false" rot="0">
            <a:off x="2919932" y="8271020"/>
            <a:ext cx="594645" cy="370842"/>
          </a:xfrm>
          <a:custGeom>
            <a:avLst/>
            <a:gdLst/>
            <a:ahLst/>
            <a:cxnLst/>
            <a:rect r="r" b="b" t="t" l="l"/>
            <a:pathLst>
              <a:path h="370842" w="594645">
                <a:moveTo>
                  <a:pt x="0" y="0"/>
                </a:moveTo>
                <a:lnTo>
                  <a:pt x="594645" y="0"/>
                </a:lnTo>
                <a:lnTo>
                  <a:pt x="594645" y="370842"/>
                </a:lnTo>
                <a:lnTo>
                  <a:pt x="0" y="3708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3" id="43"/>
          <p:cNvSpPr txBox="true"/>
          <p:nvPr/>
        </p:nvSpPr>
        <p:spPr>
          <a:xfrm rot="0">
            <a:off x="4022589" y="7999241"/>
            <a:ext cx="13571532" cy="2286000"/>
          </a:xfrm>
          <a:prstGeom prst="rect">
            <a:avLst/>
          </a:prstGeom>
        </p:spPr>
        <p:txBody>
          <a:bodyPr anchor="t" rtlCol="false" tIns="0" lIns="0" bIns="0" rIns="0">
            <a:spAutoFit/>
          </a:bodyPr>
          <a:lstStyle/>
          <a:p>
            <a:pPr>
              <a:lnSpc>
                <a:spcPts val="3600"/>
              </a:lnSpc>
            </a:pPr>
            <a:r>
              <a:rPr lang="en-US" sz="3000">
                <a:solidFill>
                  <a:srgbClr val="000000"/>
                </a:solidFill>
                <a:latin typeface="Open Sans"/>
              </a:rPr>
              <a:t>Wireless power transfer and energy harvesting in distributed sensor networks: Survey, opportunities, and challenges</a:t>
            </a:r>
          </a:p>
          <a:p>
            <a:pPr>
              <a:lnSpc>
                <a:spcPts val="3600"/>
              </a:lnSpc>
            </a:pPr>
            <a:r>
              <a:rPr lang="en-US" sz="3000" u="sng">
                <a:solidFill>
                  <a:srgbClr val="000000"/>
                </a:solidFill>
                <a:latin typeface="Open Sans"/>
                <a:hlinkClick r:id="rId20" tooltip="https://journals.sagepub.com/doi/full/10.1177/15501477211067740#con1"/>
              </a:rPr>
              <a:t>Gerald K Ijemaru</a:t>
            </a:r>
            <a:r>
              <a:rPr lang="en-US" sz="3000">
                <a:solidFill>
                  <a:srgbClr val="000000"/>
                </a:solidFill>
                <a:latin typeface="Open Sans"/>
              </a:rPr>
              <a:t>, </a:t>
            </a:r>
            <a:r>
              <a:rPr lang="en-US" sz="3000" u="sng">
                <a:solidFill>
                  <a:srgbClr val="000000"/>
                </a:solidFill>
                <a:latin typeface="Open Sans"/>
                <a:hlinkClick r:id="rId21" tooltip="https://journals.sagepub.com/doi/full/10.1177/15501477211067740#con2"/>
              </a:rPr>
              <a:t>Kenneth Li-Minn Ang</a:t>
            </a:r>
            <a:r>
              <a:rPr lang="en-US" sz="3000">
                <a:solidFill>
                  <a:srgbClr val="000000"/>
                </a:solidFill>
                <a:latin typeface="Open Sans"/>
              </a:rPr>
              <a:t> </a:t>
            </a:r>
            <a:r>
              <a:rPr lang="en-US" sz="3000" u="sng">
                <a:solidFill>
                  <a:srgbClr val="000000"/>
                </a:solidFill>
                <a:latin typeface="Open Sans"/>
                <a:hlinkClick r:id="rId22" tooltip="https://orcid.org/0000-0002-2402-7529"/>
              </a:rPr>
              <a:t>https://orcid.org/0000-0002-2402-7529</a:t>
            </a:r>
            <a:r>
              <a:rPr lang="en-US" sz="3000">
                <a:solidFill>
                  <a:srgbClr val="000000"/>
                </a:solidFill>
                <a:latin typeface="Open Sans"/>
              </a:rPr>
              <a:t> </a:t>
            </a:r>
            <a:r>
              <a:rPr lang="en-US" sz="3000" u="sng">
                <a:solidFill>
                  <a:srgbClr val="000000"/>
                </a:solidFill>
                <a:latin typeface="Open Sans"/>
                <a:hlinkClick r:id="rId23" tooltip="mailto:lang@usc.edu.au"/>
              </a:rPr>
              <a:t>lang@usc.edu.au</a:t>
            </a:r>
            <a:r>
              <a:rPr lang="en-US" sz="3000">
                <a:solidFill>
                  <a:srgbClr val="000000"/>
                </a:solidFill>
                <a:latin typeface="Open Sans"/>
              </a:rPr>
              <a:t>, and </a:t>
            </a:r>
            <a:r>
              <a:rPr lang="en-US" sz="3000" u="sng">
                <a:solidFill>
                  <a:srgbClr val="000000"/>
                </a:solidFill>
                <a:latin typeface="Open Sans"/>
                <a:hlinkClick r:id="rId24" tooltip="https://journals.sagepub.com/doi/full/10.1177/15501477211067740#con3"/>
              </a:rPr>
              <a:t>Jasmine KP Seng</a:t>
            </a:r>
          </a:p>
          <a:p>
            <a:pPr>
              <a:lnSpc>
                <a:spcPts val="3600"/>
              </a:lnSpc>
            </a:pPr>
          </a:p>
        </p:txBody>
      </p:sp>
      <p:sp>
        <p:nvSpPr>
          <p:cNvPr name="Freeform 44" id="44"/>
          <p:cNvSpPr/>
          <p:nvPr/>
        </p:nvSpPr>
        <p:spPr>
          <a:xfrm flipH="false" flipV="false" rot="0">
            <a:off x="628726" y="1244010"/>
            <a:ext cx="550013" cy="366446"/>
          </a:xfrm>
          <a:custGeom>
            <a:avLst/>
            <a:gdLst/>
            <a:ahLst/>
            <a:cxnLst/>
            <a:rect r="r" b="b" t="t" l="l"/>
            <a:pathLst>
              <a:path h="366446" w="550013">
                <a:moveTo>
                  <a:pt x="0" y="0"/>
                </a:moveTo>
                <a:lnTo>
                  <a:pt x="550013" y="0"/>
                </a:lnTo>
                <a:lnTo>
                  <a:pt x="550013" y="366447"/>
                </a:lnTo>
                <a:lnTo>
                  <a:pt x="0" y="36644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5D7D5"/>
        </a:solidFill>
      </p:bgPr>
    </p:bg>
    <p:spTree>
      <p:nvGrpSpPr>
        <p:cNvPr id="1" name=""/>
        <p:cNvGrpSpPr/>
        <p:nvPr/>
      </p:nvGrpSpPr>
      <p:grpSpPr>
        <a:xfrm>
          <a:off x="0" y="0"/>
          <a:ext cx="0" cy="0"/>
          <a:chOff x="0" y="0"/>
          <a:chExt cx="0" cy="0"/>
        </a:xfrm>
      </p:grpSpPr>
      <p:sp>
        <p:nvSpPr>
          <p:cNvPr name="Freeform 2" id="2"/>
          <p:cNvSpPr/>
          <p:nvPr/>
        </p:nvSpPr>
        <p:spPr>
          <a:xfrm flipH="false" flipV="false" rot="7369556">
            <a:off x="984757" y="-1009371"/>
            <a:ext cx="3416173" cy="4752937"/>
          </a:xfrm>
          <a:custGeom>
            <a:avLst/>
            <a:gdLst/>
            <a:ahLst/>
            <a:cxnLst/>
            <a:rect r="r" b="b" t="t" l="l"/>
            <a:pathLst>
              <a:path h="4752937" w="3416173">
                <a:moveTo>
                  <a:pt x="0" y="0"/>
                </a:moveTo>
                <a:lnTo>
                  <a:pt x="3416173" y="0"/>
                </a:lnTo>
                <a:lnTo>
                  <a:pt x="3416173" y="4752936"/>
                </a:lnTo>
                <a:lnTo>
                  <a:pt x="0" y="4752936"/>
                </a:lnTo>
                <a:lnTo>
                  <a:pt x="0" y="0"/>
                </a:lnTo>
                <a:close/>
              </a:path>
            </a:pathLst>
          </a:custGeom>
          <a:blipFill>
            <a:blip r:embed="rId2"/>
            <a:stretch>
              <a:fillRect l="0" t="0" r="0" b="0"/>
            </a:stretch>
          </a:blipFill>
        </p:spPr>
      </p:sp>
      <p:sp>
        <p:nvSpPr>
          <p:cNvPr name="Freeform 3" id="3"/>
          <p:cNvSpPr/>
          <p:nvPr/>
        </p:nvSpPr>
        <p:spPr>
          <a:xfrm flipH="false" flipV="false" rot="0">
            <a:off x="7315200" y="2436696"/>
            <a:ext cx="3657600" cy="545315"/>
          </a:xfrm>
          <a:custGeom>
            <a:avLst/>
            <a:gdLst/>
            <a:ahLst/>
            <a:cxnLst/>
            <a:rect r="r" b="b" t="t" l="l"/>
            <a:pathLst>
              <a:path h="545315" w="3657600">
                <a:moveTo>
                  <a:pt x="0" y="0"/>
                </a:moveTo>
                <a:lnTo>
                  <a:pt x="3657600" y="0"/>
                </a:lnTo>
                <a:lnTo>
                  <a:pt x="3657600" y="545315"/>
                </a:lnTo>
                <a:lnTo>
                  <a:pt x="0" y="545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74190" y="2886761"/>
            <a:ext cx="13339621" cy="2169744"/>
          </a:xfrm>
          <a:prstGeom prst="rect">
            <a:avLst/>
          </a:prstGeom>
        </p:spPr>
        <p:txBody>
          <a:bodyPr anchor="t" rtlCol="false" tIns="0" lIns="0" bIns="0" rIns="0">
            <a:spAutoFit/>
          </a:bodyPr>
          <a:lstStyle/>
          <a:p>
            <a:pPr algn="ctr">
              <a:lnSpc>
                <a:spcPts val="17780"/>
              </a:lnSpc>
            </a:pPr>
            <a:r>
              <a:rPr lang="en-US" sz="12700">
                <a:solidFill>
                  <a:srgbClr val="5B544C"/>
                </a:solidFill>
                <a:latin typeface="Adirek Sans Heavy"/>
              </a:rPr>
              <a:t>THANK YOU</a:t>
            </a:r>
          </a:p>
        </p:txBody>
      </p:sp>
      <p:grpSp>
        <p:nvGrpSpPr>
          <p:cNvPr name="Group 5" id="5"/>
          <p:cNvGrpSpPr/>
          <p:nvPr/>
        </p:nvGrpSpPr>
        <p:grpSpPr>
          <a:xfrm rot="2269081">
            <a:off x="13100793" y="6267406"/>
            <a:ext cx="4410804" cy="4603802"/>
            <a:chOff x="0" y="0"/>
            <a:chExt cx="5881072" cy="6138403"/>
          </a:xfrm>
        </p:grpSpPr>
        <p:sp>
          <p:nvSpPr>
            <p:cNvPr name="Freeform 6" id="6"/>
            <p:cNvSpPr/>
            <p:nvPr/>
          </p:nvSpPr>
          <p:spPr>
            <a:xfrm flipH="false" flipV="false" rot="-5751394">
              <a:off x="1827044" y="3323439"/>
              <a:ext cx="2226983" cy="3098411"/>
            </a:xfrm>
            <a:custGeom>
              <a:avLst/>
              <a:gdLst/>
              <a:ahLst/>
              <a:cxnLst/>
              <a:rect r="r" b="b" t="t" l="l"/>
              <a:pathLst>
                <a:path h="3098411" w="2226983">
                  <a:moveTo>
                    <a:pt x="0" y="0"/>
                  </a:moveTo>
                  <a:lnTo>
                    <a:pt x="2226984" y="0"/>
                  </a:lnTo>
                  <a:lnTo>
                    <a:pt x="2226984" y="3098411"/>
                  </a:lnTo>
                  <a:lnTo>
                    <a:pt x="0" y="3098411"/>
                  </a:lnTo>
                  <a:lnTo>
                    <a:pt x="0" y="0"/>
                  </a:lnTo>
                  <a:close/>
                </a:path>
              </a:pathLst>
            </a:custGeom>
            <a:blipFill>
              <a:blip r:embed="rId2"/>
              <a:stretch>
                <a:fillRect l="0" t="0" r="0" b="0"/>
              </a:stretch>
            </a:blipFill>
          </p:spPr>
        </p:sp>
        <p:sp>
          <p:nvSpPr>
            <p:cNvPr name="Freeform 7" id="7"/>
            <p:cNvSpPr/>
            <p:nvPr/>
          </p:nvSpPr>
          <p:spPr>
            <a:xfrm flipH="false" flipV="false" rot="-3287833">
              <a:off x="1224267" y="391070"/>
              <a:ext cx="3432538" cy="4775706"/>
            </a:xfrm>
            <a:custGeom>
              <a:avLst/>
              <a:gdLst/>
              <a:ahLst/>
              <a:cxnLst/>
              <a:rect r="r" b="b" t="t" l="l"/>
              <a:pathLst>
                <a:path h="4775706" w="3432538">
                  <a:moveTo>
                    <a:pt x="0" y="0"/>
                  </a:moveTo>
                  <a:lnTo>
                    <a:pt x="3432538" y="0"/>
                  </a:lnTo>
                  <a:lnTo>
                    <a:pt x="3432538" y="4775706"/>
                  </a:lnTo>
                  <a:lnTo>
                    <a:pt x="0" y="4775706"/>
                  </a:lnTo>
                  <a:lnTo>
                    <a:pt x="0" y="0"/>
                  </a:lnTo>
                  <a:close/>
                </a:path>
              </a:pathLst>
            </a:custGeom>
            <a:blipFill>
              <a:blip r:embed="rId2"/>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904246" y="97984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Bold"/>
              </a:rPr>
              <a:t>INTRODUCTION</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Bold"/>
              </a:rPr>
              <a:t>PROBLEM</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Bold"/>
              </a:rPr>
              <a:t>LITERATURE REVIEW</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Bold"/>
              </a:rPr>
              <a:t>RESEARCH OBJECTIVES</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Bold"/>
              </a:rPr>
              <a:t>METHODOLOGY</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Bold"/>
              </a:rPr>
              <a:t>RESULTS</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Bold"/>
              </a:rPr>
              <a:t>UPCOMING 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name="Group 3" id="3"/>
          <p:cNvGrpSpPr/>
          <p:nvPr/>
        </p:nvGrpSpPr>
        <p:grpSpPr>
          <a:xfrm rot="0">
            <a:off x="15715409" y="6930054"/>
            <a:ext cx="3817179" cy="3984202"/>
            <a:chOff x="0" y="0"/>
            <a:chExt cx="5089572" cy="5312270"/>
          </a:xfrm>
        </p:grpSpPr>
        <p:sp>
          <p:nvSpPr>
            <p:cNvPr name="Freeform 4" id="4"/>
            <p:cNvSpPr/>
            <p:nvPr/>
          </p:nvSpPr>
          <p:spPr>
            <a:xfrm flipH="false" flipV="false" rot="-5751394">
              <a:off x="1581153" y="2876156"/>
              <a:ext cx="1927266" cy="2681414"/>
            </a:xfrm>
            <a:custGeom>
              <a:avLst/>
              <a:gdLst/>
              <a:ahLst/>
              <a:cxnLst/>
              <a:rect r="r" b="b" t="t" l="l"/>
              <a:pathLst>
                <a:path h="2681414" w="1927266">
                  <a:moveTo>
                    <a:pt x="0" y="0"/>
                  </a:moveTo>
                  <a:lnTo>
                    <a:pt x="1927266" y="0"/>
                  </a:lnTo>
                  <a:lnTo>
                    <a:pt x="1927266" y="2681413"/>
                  </a:lnTo>
                  <a:lnTo>
                    <a:pt x="0" y="2681413"/>
                  </a:lnTo>
                  <a:lnTo>
                    <a:pt x="0" y="0"/>
                  </a:lnTo>
                  <a:close/>
                </a:path>
              </a:pathLst>
            </a:custGeom>
            <a:blipFill>
              <a:blip r:embed="rId3"/>
              <a:stretch>
                <a:fillRect l="0" t="0" r="0" b="0"/>
              </a:stretch>
            </a:blipFill>
          </p:spPr>
        </p:sp>
        <p:sp>
          <p:nvSpPr>
            <p:cNvPr name="Freeform 5" id="5"/>
            <p:cNvSpPr/>
            <p:nvPr/>
          </p:nvSpPr>
          <p:spPr>
            <a:xfrm flipH="false" flipV="false" rot="-3287833">
              <a:off x="1059500" y="338438"/>
              <a:ext cx="2970572" cy="4132970"/>
            </a:xfrm>
            <a:custGeom>
              <a:avLst/>
              <a:gdLst/>
              <a:ahLst/>
              <a:cxnLst/>
              <a:rect r="r" b="b" t="t" l="l"/>
              <a:pathLst>
                <a:path h="4132970" w="2970572">
                  <a:moveTo>
                    <a:pt x="0" y="0"/>
                  </a:moveTo>
                  <a:lnTo>
                    <a:pt x="2970572" y="0"/>
                  </a:lnTo>
                  <a:lnTo>
                    <a:pt x="2970572" y="4132970"/>
                  </a:lnTo>
                  <a:lnTo>
                    <a:pt x="0" y="4132970"/>
                  </a:lnTo>
                  <a:lnTo>
                    <a:pt x="0" y="0"/>
                  </a:lnTo>
                  <a:close/>
                </a:path>
              </a:pathLst>
            </a:custGeom>
            <a:blipFill>
              <a:blip r:embed="rId3"/>
              <a:stretch>
                <a:fillRect l="0" t="0" r="0" b="0"/>
              </a:stretch>
            </a:blipFill>
          </p:spPr>
        </p:sp>
      </p:grpSp>
      <p:grpSp>
        <p:nvGrpSpPr>
          <p:cNvPr name="Group 6" id="6"/>
          <p:cNvGrpSpPr/>
          <p:nvPr/>
        </p:nvGrpSpPr>
        <p:grpSpPr>
          <a:xfrm rot="0">
            <a:off x="-3965510" y="-930095"/>
            <a:ext cx="8784789" cy="11402710"/>
            <a:chOff x="0" y="0"/>
            <a:chExt cx="2313689" cy="3003183"/>
          </a:xfrm>
        </p:grpSpPr>
        <p:sp>
          <p:nvSpPr>
            <p:cNvPr name="Freeform 7" id="7"/>
            <p:cNvSpPr/>
            <p:nvPr/>
          </p:nvSpPr>
          <p:spPr>
            <a:xfrm flipH="false" flipV="false" rot="0">
              <a:off x="0" y="0"/>
              <a:ext cx="2313689" cy="3003183"/>
            </a:xfrm>
            <a:custGeom>
              <a:avLst/>
              <a:gdLst/>
              <a:ahLst/>
              <a:cxnLst/>
              <a:rect r="r" b="b" t="t" l="l"/>
              <a:pathLst>
                <a:path h="3003183" w="2313689">
                  <a:moveTo>
                    <a:pt x="39658" y="0"/>
                  </a:moveTo>
                  <a:lnTo>
                    <a:pt x="2274031" y="0"/>
                  </a:lnTo>
                  <a:cubicBezTo>
                    <a:pt x="2284549" y="0"/>
                    <a:pt x="2294636" y="4178"/>
                    <a:pt x="2302074" y="11616"/>
                  </a:cubicBezTo>
                  <a:cubicBezTo>
                    <a:pt x="2309511" y="19053"/>
                    <a:pt x="2313689" y="29140"/>
                    <a:pt x="2313689" y="39658"/>
                  </a:cubicBezTo>
                  <a:lnTo>
                    <a:pt x="2313689" y="2963525"/>
                  </a:lnTo>
                  <a:cubicBezTo>
                    <a:pt x="2313689" y="2985427"/>
                    <a:pt x="2295934" y="3003183"/>
                    <a:pt x="2274031" y="3003183"/>
                  </a:cubicBezTo>
                  <a:lnTo>
                    <a:pt x="39658" y="3003183"/>
                  </a:lnTo>
                  <a:cubicBezTo>
                    <a:pt x="17755" y="3003183"/>
                    <a:pt x="0" y="2985427"/>
                    <a:pt x="0" y="2963525"/>
                  </a:cubicBezTo>
                  <a:lnTo>
                    <a:pt x="0" y="39658"/>
                  </a:lnTo>
                  <a:cubicBezTo>
                    <a:pt x="0" y="17755"/>
                    <a:pt x="17755" y="0"/>
                    <a:pt x="39658" y="0"/>
                  </a:cubicBezTo>
                  <a:close/>
                </a:path>
              </a:pathLst>
            </a:custGeom>
            <a:solidFill>
              <a:srgbClr val="CCCCCC"/>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5077090" y="184253"/>
            <a:ext cx="12182210" cy="10004933"/>
          </a:xfrm>
          <a:prstGeom prst="rect">
            <a:avLst/>
          </a:prstGeom>
        </p:spPr>
        <p:txBody>
          <a:bodyPr anchor="t" rtlCol="false" tIns="0" lIns="0" bIns="0" rIns="0">
            <a:spAutoFit/>
          </a:bodyPr>
          <a:lstStyle/>
          <a:p>
            <a:pPr>
              <a:lnSpc>
                <a:spcPts val="4453"/>
              </a:lnSpc>
            </a:pPr>
            <a:r>
              <a:rPr lang="en-US" sz="3181" spc="311">
                <a:solidFill>
                  <a:srgbClr val="5B544C"/>
                </a:solidFill>
                <a:latin typeface="Boriboon"/>
              </a:rPr>
              <a:t>Over the past decade, Wireless Sensor Networks (WSNs) have gained increasing traction for real-world data collection. WSNs typically consist of battery-powered sensor nodes, but limited battery capacity hinders their operational lifespan. To address this, various approaches have been proposed, including energy conservation and battery replacement.</a:t>
            </a:r>
          </a:p>
          <a:p>
            <a:pPr>
              <a:lnSpc>
                <a:spcPts val="4453"/>
              </a:lnSpc>
            </a:pPr>
          </a:p>
          <a:p>
            <a:pPr>
              <a:lnSpc>
                <a:spcPts val="4453"/>
              </a:lnSpc>
            </a:pPr>
            <a:r>
              <a:rPr lang="en-US" sz="3181" spc="311">
                <a:solidFill>
                  <a:srgbClr val="5B544C"/>
                </a:solidFill>
                <a:latin typeface="Boriboon"/>
              </a:rPr>
              <a:t>A breakthrough in Wireless Power Transfer (WPT), particularly magnetic resonant coupling , offers an alternative solution to recharge sensor node batteries. WPT provides advantages like resilience to environmental conditions, precise power control, and conductor-free charging .</a:t>
            </a:r>
          </a:p>
          <a:p>
            <a:pPr>
              <a:lnSpc>
                <a:spcPts val="4453"/>
              </a:lnSpc>
            </a:pPr>
          </a:p>
          <a:p>
            <a:pPr>
              <a:lnSpc>
                <a:spcPts val="4453"/>
              </a:lnSpc>
            </a:pPr>
            <a:r>
              <a:rPr lang="en-US" sz="3181" spc="311">
                <a:solidFill>
                  <a:srgbClr val="5B544C"/>
                </a:solidFill>
                <a:latin typeface="Boriboon"/>
              </a:rPr>
              <a:t>Wireless charging has gained significant attention as a means to extend sensor node lifespans. This research focuses on optimizing system performance through strategic wireless charger deployment.</a:t>
            </a:r>
          </a:p>
          <a:p>
            <a:pPr>
              <a:lnSpc>
                <a:spcPts val="4453"/>
              </a:lnSpc>
            </a:pPr>
          </a:p>
        </p:txBody>
      </p:sp>
      <p:sp>
        <p:nvSpPr>
          <p:cNvPr name="Freeform 10" id="10"/>
          <p:cNvSpPr/>
          <p:nvPr/>
        </p:nvSpPr>
        <p:spPr>
          <a:xfrm flipH="false" flipV="false" rot="0">
            <a:off x="2072536" y="2724490"/>
            <a:ext cx="1155875" cy="1266396"/>
          </a:xfrm>
          <a:custGeom>
            <a:avLst/>
            <a:gdLst/>
            <a:ahLst/>
            <a:cxnLst/>
            <a:rect r="r" b="b" t="t" l="l"/>
            <a:pathLst>
              <a:path h="1266396" w="1155875">
                <a:moveTo>
                  <a:pt x="0" y="0"/>
                </a:moveTo>
                <a:lnTo>
                  <a:pt x="1155874" y="0"/>
                </a:lnTo>
                <a:lnTo>
                  <a:pt x="1155874" y="1266397"/>
                </a:lnTo>
                <a:lnTo>
                  <a:pt x="0" y="126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23855" y="4455921"/>
            <a:ext cx="4853235" cy="2103074"/>
          </a:xfrm>
          <a:prstGeom prst="rect">
            <a:avLst/>
          </a:prstGeom>
        </p:spPr>
        <p:txBody>
          <a:bodyPr anchor="t" rtlCol="false" tIns="0" lIns="0" bIns="0" rIns="0">
            <a:spAutoFit/>
          </a:bodyPr>
          <a:lstStyle/>
          <a:p>
            <a:pPr algn="ctr">
              <a:lnSpc>
                <a:spcPts val="7928"/>
              </a:lnSpc>
            </a:pPr>
            <a:r>
              <a:rPr lang="en-US" sz="9219">
                <a:solidFill>
                  <a:srgbClr val="5B544C"/>
                </a:solidFill>
                <a:latin typeface="Adirek Sans Heavy"/>
              </a:rPr>
              <a:t>INTRO</a:t>
            </a:r>
          </a:p>
          <a:p>
            <a:pPr algn="ctr">
              <a:lnSpc>
                <a:spcPts val="7928"/>
              </a:lnSpc>
            </a:pPr>
            <a:r>
              <a:rPr lang="en-US" sz="9219">
                <a:solidFill>
                  <a:srgbClr val="5B544C"/>
                </a:solidFill>
                <a:latin typeface="Adirek Sans Heavy"/>
              </a:rPr>
              <a:t>DUCTION</a:t>
            </a:r>
          </a:p>
        </p:txBody>
      </p:sp>
      <p:grpSp>
        <p:nvGrpSpPr>
          <p:cNvPr name="Group 12" id="12"/>
          <p:cNvGrpSpPr/>
          <p:nvPr/>
        </p:nvGrpSpPr>
        <p:grpSpPr>
          <a:xfrm rot="9743228">
            <a:off x="-580422" y="-611452"/>
            <a:ext cx="2704790" cy="2823140"/>
            <a:chOff x="0" y="0"/>
            <a:chExt cx="3606387" cy="3764187"/>
          </a:xfrm>
        </p:grpSpPr>
        <p:sp>
          <p:nvSpPr>
            <p:cNvPr name="Freeform 13" id="13"/>
            <p:cNvSpPr/>
            <p:nvPr/>
          </p:nvSpPr>
          <p:spPr>
            <a:xfrm flipH="false" flipV="false" rot="-5751394">
              <a:off x="1120379" y="2037996"/>
              <a:ext cx="1365629" cy="1900005"/>
            </a:xfrm>
            <a:custGeom>
              <a:avLst/>
              <a:gdLst/>
              <a:ahLst/>
              <a:cxnLst/>
              <a:rect r="r" b="b" t="t" l="l"/>
              <a:pathLst>
                <a:path h="1900005" w="1365629">
                  <a:moveTo>
                    <a:pt x="0" y="0"/>
                  </a:moveTo>
                  <a:lnTo>
                    <a:pt x="1365629" y="0"/>
                  </a:lnTo>
                  <a:lnTo>
                    <a:pt x="1365629" y="1900006"/>
                  </a:lnTo>
                  <a:lnTo>
                    <a:pt x="0" y="1900006"/>
                  </a:lnTo>
                  <a:lnTo>
                    <a:pt x="0" y="0"/>
                  </a:lnTo>
                  <a:close/>
                </a:path>
              </a:pathLst>
            </a:custGeom>
            <a:blipFill>
              <a:blip r:embed="rId3"/>
              <a:stretch>
                <a:fillRect l="0" t="0" r="0" b="0"/>
              </a:stretch>
            </a:blipFill>
          </p:spPr>
        </p:sp>
        <p:sp>
          <p:nvSpPr>
            <p:cNvPr name="Freeform 14" id="14"/>
            <p:cNvSpPr/>
            <p:nvPr/>
          </p:nvSpPr>
          <p:spPr>
            <a:xfrm flipH="false" flipV="false" rot="-3287833">
              <a:off x="750744" y="239812"/>
              <a:ext cx="2104899" cy="2928555"/>
            </a:xfrm>
            <a:custGeom>
              <a:avLst/>
              <a:gdLst/>
              <a:ahLst/>
              <a:cxnLst/>
              <a:rect r="r" b="b" t="t" l="l"/>
              <a:pathLst>
                <a:path h="2928555" w="2104899">
                  <a:moveTo>
                    <a:pt x="0" y="0"/>
                  </a:moveTo>
                  <a:lnTo>
                    <a:pt x="2104899" y="0"/>
                  </a:lnTo>
                  <a:lnTo>
                    <a:pt x="2104899" y="2928554"/>
                  </a:lnTo>
                  <a:lnTo>
                    <a:pt x="0" y="2928554"/>
                  </a:lnTo>
                  <a:lnTo>
                    <a:pt x="0" y="0"/>
                  </a:lnTo>
                  <a:close/>
                </a:path>
              </a:pathLst>
            </a:custGeom>
            <a:blipFill>
              <a:blip r:embed="rId3"/>
              <a:stretch>
                <a:fillRect l="0" t="0" r="0" b="0"/>
              </a:stretch>
            </a:blipFill>
          </p:spPr>
        </p:sp>
      </p:grpSp>
      <p:sp>
        <p:nvSpPr>
          <p:cNvPr name="TextBox 15" id="15"/>
          <p:cNvSpPr txBox="true"/>
          <p:nvPr/>
        </p:nvSpPr>
        <p:spPr>
          <a:xfrm rot="0">
            <a:off x="1028700" y="9201150"/>
            <a:ext cx="2380922" cy="514313"/>
          </a:xfrm>
          <a:prstGeom prst="rect">
            <a:avLst/>
          </a:prstGeom>
        </p:spPr>
        <p:txBody>
          <a:bodyPr anchor="t" rtlCol="false" tIns="0" lIns="0" bIns="0" rIns="0">
            <a:spAutoFit/>
          </a:bodyPr>
          <a:lstStyle/>
          <a:p>
            <a:pPr algn="just">
              <a:lnSpc>
                <a:spcPts val="4200"/>
              </a:lnSpc>
            </a:pPr>
            <a:r>
              <a:rPr lang="en-US" sz="3000">
                <a:solidFill>
                  <a:srgbClr val="5B544C"/>
                </a:solidFill>
                <a:latin typeface="Boriboon"/>
              </a:rPr>
              <a:t>page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name="Group 3" id="3"/>
          <p:cNvGrpSpPr/>
          <p:nvPr/>
        </p:nvGrpSpPr>
        <p:grpSpPr>
          <a:xfrm rot="0">
            <a:off x="15715409" y="6930054"/>
            <a:ext cx="3817179" cy="3984202"/>
            <a:chOff x="0" y="0"/>
            <a:chExt cx="5089572" cy="5312270"/>
          </a:xfrm>
        </p:grpSpPr>
        <p:sp>
          <p:nvSpPr>
            <p:cNvPr name="Freeform 4" id="4"/>
            <p:cNvSpPr/>
            <p:nvPr/>
          </p:nvSpPr>
          <p:spPr>
            <a:xfrm flipH="false" flipV="false" rot="-5751394">
              <a:off x="1581153" y="2876156"/>
              <a:ext cx="1927266" cy="2681414"/>
            </a:xfrm>
            <a:custGeom>
              <a:avLst/>
              <a:gdLst/>
              <a:ahLst/>
              <a:cxnLst/>
              <a:rect r="r" b="b" t="t" l="l"/>
              <a:pathLst>
                <a:path h="2681414" w="1927266">
                  <a:moveTo>
                    <a:pt x="0" y="0"/>
                  </a:moveTo>
                  <a:lnTo>
                    <a:pt x="1927266" y="0"/>
                  </a:lnTo>
                  <a:lnTo>
                    <a:pt x="1927266" y="2681413"/>
                  </a:lnTo>
                  <a:lnTo>
                    <a:pt x="0" y="2681413"/>
                  </a:lnTo>
                  <a:lnTo>
                    <a:pt x="0" y="0"/>
                  </a:lnTo>
                  <a:close/>
                </a:path>
              </a:pathLst>
            </a:custGeom>
            <a:blipFill>
              <a:blip r:embed="rId3"/>
              <a:stretch>
                <a:fillRect l="0" t="0" r="0" b="0"/>
              </a:stretch>
            </a:blipFill>
          </p:spPr>
        </p:sp>
        <p:sp>
          <p:nvSpPr>
            <p:cNvPr name="Freeform 5" id="5"/>
            <p:cNvSpPr/>
            <p:nvPr/>
          </p:nvSpPr>
          <p:spPr>
            <a:xfrm flipH="false" flipV="false" rot="-3287833">
              <a:off x="1059500" y="338438"/>
              <a:ext cx="2970572" cy="4132970"/>
            </a:xfrm>
            <a:custGeom>
              <a:avLst/>
              <a:gdLst/>
              <a:ahLst/>
              <a:cxnLst/>
              <a:rect r="r" b="b" t="t" l="l"/>
              <a:pathLst>
                <a:path h="4132970" w="2970572">
                  <a:moveTo>
                    <a:pt x="0" y="0"/>
                  </a:moveTo>
                  <a:lnTo>
                    <a:pt x="2970572" y="0"/>
                  </a:lnTo>
                  <a:lnTo>
                    <a:pt x="2970572" y="4132970"/>
                  </a:lnTo>
                  <a:lnTo>
                    <a:pt x="0" y="4132970"/>
                  </a:lnTo>
                  <a:lnTo>
                    <a:pt x="0" y="0"/>
                  </a:lnTo>
                  <a:close/>
                </a:path>
              </a:pathLst>
            </a:custGeom>
            <a:blipFill>
              <a:blip r:embed="rId3"/>
              <a:stretch>
                <a:fillRect l="0" t="0" r="0" b="0"/>
              </a:stretch>
            </a:blipFill>
          </p:spPr>
        </p:sp>
      </p:grpSp>
      <p:sp>
        <p:nvSpPr>
          <p:cNvPr name="TextBox 6" id="6"/>
          <p:cNvSpPr txBox="true"/>
          <p:nvPr/>
        </p:nvSpPr>
        <p:spPr>
          <a:xfrm rot="0">
            <a:off x="1477588" y="260954"/>
            <a:ext cx="15968019" cy="9295866"/>
          </a:xfrm>
          <a:prstGeom prst="rect">
            <a:avLst/>
          </a:prstGeom>
        </p:spPr>
        <p:txBody>
          <a:bodyPr anchor="t" rtlCol="false" tIns="0" lIns="0" bIns="0" rIns="0">
            <a:spAutoFit/>
          </a:bodyPr>
          <a:lstStyle/>
          <a:p>
            <a:pPr>
              <a:lnSpc>
                <a:spcPts val="4381"/>
              </a:lnSpc>
            </a:pPr>
          </a:p>
          <a:p>
            <a:pPr>
              <a:lnSpc>
                <a:spcPts val="4381"/>
              </a:lnSpc>
            </a:pPr>
            <a:r>
              <a:rPr lang="en-US" sz="3129">
                <a:solidFill>
                  <a:srgbClr val="5B544C"/>
                </a:solidFill>
                <a:latin typeface="Boriboon Medium"/>
              </a:rPr>
              <a:t>In our research, our work revolves around the problem of minimizing charger placement while ensuring that the energy needs of each sensor node are adequately met. This entails devising a strategic approach for positioning wireless chargers from a random set of candidate locations. The primary objectives are to fulfill the energy requirements of individual sensor nodes while simultaneously minimizing the overall number of utilized chargers.</a:t>
            </a:r>
          </a:p>
          <a:p>
            <a:pPr>
              <a:lnSpc>
                <a:spcPts val="4381"/>
              </a:lnSpc>
            </a:pPr>
          </a:p>
          <a:p>
            <a:pPr>
              <a:lnSpc>
                <a:spcPts val="4381"/>
              </a:lnSpc>
            </a:pPr>
            <a:r>
              <a:rPr lang="en-US" sz="3129">
                <a:solidFill>
                  <a:srgbClr val="5B544C"/>
                </a:solidFill>
                <a:latin typeface="Boriboon Medium"/>
              </a:rPr>
              <a:t> Moreover, we establish the NP-hardness of the problem . For directional charging scenarios, we use different methodologies of placement and then select the best one with comparison. In the case of directional charging, we initiate the process by extracting candidate orientation sets for each candidate charger location. This reduces the search space from an infinite range to a finite set. Subsequently, we  hope to propose a  algorithm with a proven performance guarantee.</a:t>
            </a:r>
          </a:p>
          <a:p>
            <a:pPr>
              <a:lnSpc>
                <a:spcPts val="4381"/>
              </a:lnSpc>
            </a:pPr>
          </a:p>
          <a:p>
            <a:pPr>
              <a:lnSpc>
                <a:spcPts val="4381"/>
              </a:lnSpc>
            </a:pPr>
            <a:r>
              <a:rPr lang="en-US" sz="3129">
                <a:solidFill>
                  <a:srgbClr val="5B544C"/>
                </a:solidFill>
                <a:latin typeface="Boriboon Medium"/>
              </a:rPr>
              <a:t>Finally, our research findings would be substantiated through extensive numerical simulations, where we employ directional antennas and employ the vertex cover algorithm to optimize charger placement. </a:t>
            </a:r>
          </a:p>
          <a:p>
            <a:pPr>
              <a:lnSpc>
                <a:spcPts val="4381"/>
              </a:lnSpc>
            </a:pPr>
          </a:p>
        </p:txBody>
      </p:sp>
      <p:grpSp>
        <p:nvGrpSpPr>
          <p:cNvPr name="Group 7" id="7"/>
          <p:cNvGrpSpPr/>
          <p:nvPr/>
        </p:nvGrpSpPr>
        <p:grpSpPr>
          <a:xfrm rot="9743228">
            <a:off x="-580422" y="-611452"/>
            <a:ext cx="2704790" cy="2823140"/>
            <a:chOff x="0" y="0"/>
            <a:chExt cx="3606387" cy="3764187"/>
          </a:xfrm>
        </p:grpSpPr>
        <p:sp>
          <p:nvSpPr>
            <p:cNvPr name="Freeform 8" id="8"/>
            <p:cNvSpPr/>
            <p:nvPr/>
          </p:nvSpPr>
          <p:spPr>
            <a:xfrm flipH="false" flipV="false" rot="-5751394">
              <a:off x="1120379" y="2037996"/>
              <a:ext cx="1365629" cy="1900005"/>
            </a:xfrm>
            <a:custGeom>
              <a:avLst/>
              <a:gdLst/>
              <a:ahLst/>
              <a:cxnLst/>
              <a:rect r="r" b="b" t="t" l="l"/>
              <a:pathLst>
                <a:path h="1900005" w="1365629">
                  <a:moveTo>
                    <a:pt x="0" y="0"/>
                  </a:moveTo>
                  <a:lnTo>
                    <a:pt x="1365629" y="0"/>
                  </a:lnTo>
                  <a:lnTo>
                    <a:pt x="1365629" y="1900006"/>
                  </a:lnTo>
                  <a:lnTo>
                    <a:pt x="0" y="1900006"/>
                  </a:lnTo>
                  <a:lnTo>
                    <a:pt x="0" y="0"/>
                  </a:lnTo>
                  <a:close/>
                </a:path>
              </a:pathLst>
            </a:custGeom>
            <a:blipFill>
              <a:blip r:embed="rId3"/>
              <a:stretch>
                <a:fillRect l="0" t="0" r="0" b="0"/>
              </a:stretch>
            </a:blipFill>
          </p:spPr>
        </p:sp>
        <p:sp>
          <p:nvSpPr>
            <p:cNvPr name="Freeform 9" id="9"/>
            <p:cNvSpPr/>
            <p:nvPr/>
          </p:nvSpPr>
          <p:spPr>
            <a:xfrm flipH="false" flipV="false" rot="-3287833">
              <a:off x="750744" y="239812"/>
              <a:ext cx="2104899" cy="2928555"/>
            </a:xfrm>
            <a:custGeom>
              <a:avLst/>
              <a:gdLst/>
              <a:ahLst/>
              <a:cxnLst/>
              <a:rect r="r" b="b" t="t" l="l"/>
              <a:pathLst>
                <a:path h="2928555" w="2104899">
                  <a:moveTo>
                    <a:pt x="0" y="0"/>
                  </a:moveTo>
                  <a:lnTo>
                    <a:pt x="2104899" y="0"/>
                  </a:lnTo>
                  <a:lnTo>
                    <a:pt x="2104899" y="2928554"/>
                  </a:lnTo>
                  <a:lnTo>
                    <a:pt x="0" y="2928554"/>
                  </a:lnTo>
                  <a:lnTo>
                    <a:pt x="0" y="0"/>
                  </a:lnTo>
                  <a:close/>
                </a:path>
              </a:pathLst>
            </a:custGeom>
            <a:blipFill>
              <a:blip r:embed="rId3"/>
              <a:stretch>
                <a:fillRect l="0" t="0" r="0" b="0"/>
              </a:stretch>
            </a:blipFill>
          </p:spPr>
        </p:sp>
      </p:grpSp>
      <p:sp>
        <p:nvSpPr>
          <p:cNvPr name="TextBox 10" id="10"/>
          <p:cNvSpPr txBox="true"/>
          <p:nvPr/>
        </p:nvSpPr>
        <p:spPr>
          <a:xfrm rot="0">
            <a:off x="712817" y="9499670"/>
            <a:ext cx="2380922" cy="514350"/>
          </a:xfrm>
          <a:prstGeom prst="rect">
            <a:avLst/>
          </a:prstGeom>
        </p:spPr>
        <p:txBody>
          <a:bodyPr anchor="t" rtlCol="false" tIns="0" lIns="0" bIns="0" rIns="0">
            <a:spAutoFit/>
          </a:bodyPr>
          <a:lstStyle/>
          <a:p>
            <a:pPr algn="just">
              <a:lnSpc>
                <a:spcPts val="4200"/>
              </a:lnSpc>
            </a:pPr>
            <a:r>
              <a:rPr lang="en-US" sz="3000">
                <a:solidFill>
                  <a:srgbClr val="5B544C"/>
                </a:solidFill>
                <a:latin typeface="Boriboon"/>
              </a:rPr>
              <a:t>page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name="Group 3" id="3"/>
          <p:cNvGrpSpPr/>
          <p:nvPr/>
        </p:nvGrpSpPr>
        <p:grpSpPr>
          <a:xfrm rot="0">
            <a:off x="-4480235" y="-270183"/>
            <a:ext cx="17761419" cy="11402710"/>
            <a:chOff x="0" y="0"/>
            <a:chExt cx="4677905" cy="3003183"/>
          </a:xfrm>
        </p:grpSpPr>
        <p:sp>
          <p:nvSpPr>
            <p:cNvPr name="Freeform 4" id="4"/>
            <p:cNvSpPr/>
            <p:nvPr/>
          </p:nvSpPr>
          <p:spPr>
            <a:xfrm flipH="false" flipV="false" rot="0">
              <a:off x="0" y="0"/>
              <a:ext cx="4677905" cy="3003183"/>
            </a:xfrm>
            <a:custGeom>
              <a:avLst/>
              <a:gdLst/>
              <a:ahLst/>
              <a:cxnLst/>
              <a:rect r="r" b="b" t="t" l="l"/>
              <a:pathLst>
                <a:path h="3003183" w="4677905">
                  <a:moveTo>
                    <a:pt x="19615" y="0"/>
                  </a:moveTo>
                  <a:lnTo>
                    <a:pt x="4658290" y="0"/>
                  </a:lnTo>
                  <a:cubicBezTo>
                    <a:pt x="4669123" y="0"/>
                    <a:pt x="4677905" y="8782"/>
                    <a:pt x="4677905" y="19615"/>
                  </a:cubicBezTo>
                  <a:lnTo>
                    <a:pt x="4677905" y="2983568"/>
                  </a:lnTo>
                  <a:cubicBezTo>
                    <a:pt x="4677905" y="2994401"/>
                    <a:pt x="4669123" y="3003183"/>
                    <a:pt x="4658290" y="3003183"/>
                  </a:cubicBezTo>
                  <a:lnTo>
                    <a:pt x="19615" y="3003183"/>
                  </a:lnTo>
                  <a:cubicBezTo>
                    <a:pt x="8782" y="3003183"/>
                    <a:pt x="0" y="2994401"/>
                    <a:pt x="0" y="2983568"/>
                  </a:cubicBezTo>
                  <a:lnTo>
                    <a:pt x="0" y="19615"/>
                  </a:lnTo>
                  <a:cubicBezTo>
                    <a:pt x="0" y="8782"/>
                    <a:pt x="8782" y="0"/>
                    <a:pt x="19615" y="0"/>
                  </a:cubicBezTo>
                  <a:close/>
                </a:path>
              </a:pathLst>
            </a:custGeom>
            <a:solidFill>
              <a:srgbClr val="F2F2F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929362">
            <a:off x="-160900" y="98733"/>
            <a:ext cx="1217692" cy="3516799"/>
          </a:xfrm>
          <a:custGeom>
            <a:avLst/>
            <a:gdLst/>
            <a:ahLst/>
            <a:cxnLst/>
            <a:rect r="r" b="b" t="t" l="l"/>
            <a:pathLst>
              <a:path h="3516799" w="1217692">
                <a:moveTo>
                  <a:pt x="0" y="0"/>
                </a:moveTo>
                <a:lnTo>
                  <a:pt x="1217692" y="0"/>
                </a:lnTo>
                <a:lnTo>
                  <a:pt x="1217692" y="3516799"/>
                </a:lnTo>
                <a:lnTo>
                  <a:pt x="0" y="3516799"/>
                </a:lnTo>
                <a:lnTo>
                  <a:pt x="0" y="0"/>
                </a:lnTo>
                <a:close/>
              </a:path>
            </a:pathLst>
          </a:custGeom>
          <a:blipFill>
            <a:blip r:embed="rId3"/>
            <a:stretch>
              <a:fillRect l="0" t="0" r="0" b="0"/>
            </a:stretch>
          </a:blipFill>
        </p:spPr>
      </p:sp>
      <p:sp>
        <p:nvSpPr>
          <p:cNvPr name="TextBox 7" id="7"/>
          <p:cNvSpPr txBox="true"/>
          <p:nvPr/>
        </p:nvSpPr>
        <p:spPr>
          <a:xfrm rot="0">
            <a:off x="0" y="1951087"/>
            <a:ext cx="13011413" cy="7282121"/>
          </a:xfrm>
          <a:prstGeom prst="rect">
            <a:avLst/>
          </a:prstGeom>
        </p:spPr>
        <p:txBody>
          <a:bodyPr anchor="t" rtlCol="false" tIns="0" lIns="0" bIns="0" rIns="0">
            <a:spAutoFit/>
          </a:bodyPr>
          <a:lstStyle/>
          <a:p>
            <a:pPr>
              <a:lnSpc>
                <a:spcPts val="2217"/>
              </a:lnSpc>
            </a:pPr>
            <a:r>
              <a:rPr lang="en-US" sz="1584">
                <a:solidFill>
                  <a:srgbClr val="5B544C"/>
                </a:solidFill>
                <a:latin typeface="Arimo"/>
              </a:rPr>
              <a:t>j</a:t>
            </a:r>
          </a:p>
          <a:p>
            <a:pPr>
              <a:lnSpc>
                <a:spcPts val="5409"/>
              </a:lnSpc>
            </a:pPr>
            <a:r>
              <a:rPr lang="en-US" sz="3863">
                <a:solidFill>
                  <a:srgbClr val="5B544C"/>
                </a:solidFill>
                <a:latin typeface="Montserrat Classic"/>
              </a:rPr>
              <a:t> </a:t>
            </a:r>
          </a:p>
          <a:p>
            <a:pPr marL="834225" indent="-417112" lvl="1">
              <a:lnSpc>
                <a:spcPts val="5409"/>
              </a:lnSpc>
              <a:buFont typeface="Arial"/>
              <a:buChar char="•"/>
            </a:pPr>
            <a:r>
              <a:rPr lang="en-US" sz="3863">
                <a:solidFill>
                  <a:srgbClr val="5B544C"/>
                </a:solidFill>
                <a:latin typeface="Montserrat Classic"/>
              </a:rPr>
              <a:t>Energy Limitations: Sensor nodes in WSNs rely on limited onboard battery capacity.</a:t>
            </a:r>
          </a:p>
          <a:p>
            <a:pPr marL="834225" indent="-417112" lvl="1">
              <a:lnSpc>
                <a:spcPts val="5409"/>
              </a:lnSpc>
              <a:buFont typeface="Arial"/>
              <a:buChar char="•"/>
            </a:pPr>
            <a:r>
              <a:rPr lang="en-US" sz="3863">
                <a:solidFill>
                  <a:srgbClr val="5B544C"/>
                </a:solidFill>
                <a:latin typeface="Montserrat Classic"/>
              </a:rPr>
              <a:t>Network Longevity: The constrained energy capacity of sensor nodes restricts the operational lifespan of WSNs.</a:t>
            </a:r>
          </a:p>
          <a:p>
            <a:pPr marL="834225" indent="-417112" lvl="1">
              <a:lnSpc>
                <a:spcPts val="5409"/>
              </a:lnSpc>
              <a:buFont typeface="Arial"/>
              <a:buChar char="•"/>
            </a:pPr>
            <a:r>
              <a:rPr lang="en-US" sz="3863">
                <a:solidFill>
                  <a:srgbClr val="5B544C"/>
                </a:solidFill>
                <a:latin typeface="Montserrat Classic"/>
              </a:rPr>
              <a:t>Charger Placement Complexity: Traditional charger placement strategies may not maximize network efficiency.</a:t>
            </a:r>
          </a:p>
          <a:p>
            <a:pPr>
              <a:lnSpc>
                <a:spcPts val="6468"/>
              </a:lnSpc>
            </a:pPr>
          </a:p>
        </p:txBody>
      </p:sp>
      <p:sp>
        <p:nvSpPr>
          <p:cNvPr name="Freeform 8" id="8"/>
          <p:cNvSpPr/>
          <p:nvPr/>
        </p:nvSpPr>
        <p:spPr>
          <a:xfrm flipH="true" flipV="false" rot="-3474891">
            <a:off x="16278625" y="7491054"/>
            <a:ext cx="1382111" cy="3991655"/>
          </a:xfrm>
          <a:custGeom>
            <a:avLst/>
            <a:gdLst/>
            <a:ahLst/>
            <a:cxnLst/>
            <a:rect r="r" b="b" t="t" l="l"/>
            <a:pathLst>
              <a:path h="3991655" w="1382111">
                <a:moveTo>
                  <a:pt x="1382111" y="0"/>
                </a:moveTo>
                <a:lnTo>
                  <a:pt x="0" y="0"/>
                </a:lnTo>
                <a:lnTo>
                  <a:pt x="0" y="3991655"/>
                </a:lnTo>
                <a:lnTo>
                  <a:pt x="1382111" y="3991655"/>
                </a:lnTo>
                <a:lnTo>
                  <a:pt x="1382111" y="0"/>
                </a:lnTo>
                <a:close/>
              </a:path>
            </a:pathLst>
          </a:custGeom>
          <a:blipFill>
            <a:blip r:embed="rId3"/>
            <a:stretch>
              <a:fillRect l="0" t="0" r="0" b="0"/>
            </a:stretch>
          </a:blipFill>
        </p:spPr>
      </p:sp>
      <p:grpSp>
        <p:nvGrpSpPr>
          <p:cNvPr name="Group 9" id="9"/>
          <p:cNvGrpSpPr/>
          <p:nvPr/>
        </p:nvGrpSpPr>
        <p:grpSpPr>
          <a:xfrm rot="0">
            <a:off x="12101223" y="3562498"/>
            <a:ext cx="7331093" cy="3162005"/>
            <a:chOff x="0" y="0"/>
            <a:chExt cx="9774790" cy="4216006"/>
          </a:xfrm>
        </p:grpSpPr>
        <p:sp>
          <p:nvSpPr>
            <p:cNvPr name="Freeform 10" id="10"/>
            <p:cNvSpPr/>
            <p:nvPr/>
          </p:nvSpPr>
          <p:spPr>
            <a:xfrm flipH="false" flipV="false" rot="0">
              <a:off x="3903367" y="0"/>
              <a:ext cx="1968057" cy="1968057"/>
            </a:xfrm>
            <a:custGeom>
              <a:avLst/>
              <a:gdLst/>
              <a:ahLst/>
              <a:cxnLst/>
              <a:rect r="r" b="b" t="t" l="l"/>
              <a:pathLst>
                <a:path h="1968057" w="1968057">
                  <a:moveTo>
                    <a:pt x="0" y="0"/>
                  </a:moveTo>
                  <a:lnTo>
                    <a:pt x="1968057" y="0"/>
                  </a:lnTo>
                  <a:lnTo>
                    <a:pt x="1968057" y="1968057"/>
                  </a:lnTo>
                  <a:lnTo>
                    <a:pt x="0" y="1968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2162964"/>
              <a:ext cx="9774790" cy="2053043"/>
            </a:xfrm>
            <a:prstGeom prst="rect">
              <a:avLst/>
            </a:prstGeom>
          </p:spPr>
          <p:txBody>
            <a:bodyPr anchor="t" rtlCol="false" tIns="0" lIns="0" bIns="0" rIns="0">
              <a:spAutoFit/>
            </a:bodyPr>
            <a:lstStyle/>
            <a:p>
              <a:pPr algn="ctr">
                <a:lnSpc>
                  <a:spcPts val="12907"/>
                </a:lnSpc>
              </a:pPr>
              <a:r>
                <a:rPr lang="en-US" sz="9219">
                  <a:solidFill>
                    <a:srgbClr val="000000"/>
                  </a:solidFill>
                  <a:latin typeface="Adirek Sans Heavy"/>
                </a:rPr>
                <a:t>PROBLEM</a:t>
              </a:r>
            </a:p>
          </p:txBody>
        </p:sp>
      </p:grpSp>
      <p:sp>
        <p:nvSpPr>
          <p:cNvPr name="TextBox 12" id="12"/>
          <p:cNvSpPr txBox="true"/>
          <p:nvPr/>
        </p:nvSpPr>
        <p:spPr>
          <a:xfrm rot="0">
            <a:off x="1028700" y="9201150"/>
            <a:ext cx="2380922" cy="514313"/>
          </a:xfrm>
          <a:prstGeom prst="rect">
            <a:avLst/>
          </a:prstGeom>
        </p:spPr>
        <p:txBody>
          <a:bodyPr anchor="t" rtlCol="false" tIns="0" lIns="0" bIns="0" rIns="0">
            <a:spAutoFit/>
          </a:bodyPr>
          <a:lstStyle/>
          <a:p>
            <a:pPr algn="just">
              <a:lnSpc>
                <a:spcPts val="4200"/>
              </a:lnSpc>
            </a:pPr>
            <a:r>
              <a:rPr lang="en-US" sz="3000">
                <a:solidFill>
                  <a:srgbClr val="5B544C"/>
                </a:solidFill>
                <a:latin typeface="Boriboon"/>
              </a:rPr>
              <a:t>page 4</a:t>
            </a:r>
          </a:p>
        </p:txBody>
      </p:sp>
      <p:sp>
        <p:nvSpPr>
          <p:cNvPr name="TextBox 13" id="13"/>
          <p:cNvSpPr txBox="true"/>
          <p:nvPr/>
        </p:nvSpPr>
        <p:spPr>
          <a:xfrm rot="0">
            <a:off x="1858479" y="550911"/>
            <a:ext cx="10688803" cy="1447801"/>
          </a:xfrm>
          <a:prstGeom prst="rect">
            <a:avLst/>
          </a:prstGeom>
        </p:spPr>
        <p:txBody>
          <a:bodyPr anchor="t" rtlCol="false" tIns="0" lIns="0" bIns="0" rIns="0">
            <a:spAutoFit/>
          </a:bodyPr>
          <a:lstStyle/>
          <a:p>
            <a:pPr algn="ctr">
              <a:lnSpc>
                <a:spcPts val="5849"/>
              </a:lnSpc>
            </a:pPr>
            <a:r>
              <a:rPr lang="en-US" sz="4499">
                <a:solidFill>
                  <a:srgbClr val="363636"/>
                </a:solidFill>
                <a:latin typeface="Adirek Sans Bold"/>
              </a:rPr>
              <a:t>WIRELESS CHARGER PLACEMENT </a:t>
            </a:r>
          </a:p>
          <a:p>
            <a:pPr algn="ctr">
              <a:lnSpc>
                <a:spcPts val="5849"/>
              </a:lnSpc>
              <a:spcBef>
                <a:spcPct val="0"/>
              </a:spcBef>
            </a:pPr>
            <a:r>
              <a:rPr lang="en-US" sz="4499">
                <a:solidFill>
                  <a:srgbClr val="363636"/>
                </a:solidFill>
                <a:latin typeface="Adirek Sans Bold"/>
              </a:rPr>
              <a:t>OPTIMIZATION IN WSN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8484409" cy="1595230"/>
            <a:chOff x="0" y="0"/>
            <a:chExt cx="2234577" cy="420143"/>
          </a:xfrm>
        </p:grpSpPr>
        <p:sp>
          <p:nvSpPr>
            <p:cNvPr name="Freeform 3" id="3"/>
            <p:cNvSpPr/>
            <p:nvPr/>
          </p:nvSpPr>
          <p:spPr>
            <a:xfrm flipH="false" flipV="false" rot="0">
              <a:off x="0" y="0"/>
              <a:ext cx="2234577" cy="420143"/>
            </a:xfrm>
            <a:custGeom>
              <a:avLst/>
              <a:gdLst/>
              <a:ahLst/>
              <a:cxnLst/>
              <a:rect r="r" b="b" t="t" l="l"/>
              <a:pathLst>
                <a:path h="420143" w="2234577">
                  <a:moveTo>
                    <a:pt x="91249" y="0"/>
                  </a:moveTo>
                  <a:lnTo>
                    <a:pt x="2143328" y="0"/>
                  </a:lnTo>
                  <a:cubicBezTo>
                    <a:pt x="2193723" y="0"/>
                    <a:pt x="2234577" y="40853"/>
                    <a:pt x="2234577" y="91249"/>
                  </a:cubicBezTo>
                  <a:lnTo>
                    <a:pt x="2234577" y="328894"/>
                  </a:lnTo>
                  <a:cubicBezTo>
                    <a:pt x="2234577" y="379289"/>
                    <a:pt x="2193723" y="420143"/>
                    <a:pt x="2143328" y="420143"/>
                  </a:cubicBezTo>
                  <a:lnTo>
                    <a:pt x="91249" y="420143"/>
                  </a:lnTo>
                  <a:cubicBezTo>
                    <a:pt x="40853" y="420143"/>
                    <a:pt x="0" y="379289"/>
                    <a:pt x="0" y="328894"/>
                  </a:cubicBezTo>
                  <a:lnTo>
                    <a:pt x="0" y="91249"/>
                  </a:lnTo>
                  <a:cubicBezTo>
                    <a:pt x="0" y="40853"/>
                    <a:pt x="40853" y="0"/>
                    <a:pt x="91249" y="0"/>
                  </a:cubicBezTo>
                  <a:close/>
                </a:path>
              </a:pathLst>
            </a:custGeom>
            <a:solidFill>
              <a:srgbClr val="EFEFEF"/>
            </a:solidFill>
            <a:ln w="38100" cap="rnd">
              <a:solidFill>
                <a:srgbClr val="000000"/>
              </a:solidFill>
              <a:prstDash val="solid"/>
              <a:round/>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519568" y="373957"/>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8" id="8"/>
          <p:cNvSpPr txBox="true"/>
          <p:nvPr/>
        </p:nvSpPr>
        <p:spPr>
          <a:xfrm rot="0">
            <a:off x="1028700" y="1152525"/>
            <a:ext cx="5729360" cy="574294"/>
          </a:xfrm>
          <a:prstGeom prst="rect">
            <a:avLst/>
          </a:prstGeom>
        </p:spPr>
        <p:txBody>
          <a:bodyPr anchor="t" rtlCol="false" tIns="0" lIns="0" bIns="0" rIns="0">
            <a:spAutoFit/>
          </a:bodyPr>
          <a:lstStyle/>
          <a:p>
            <a:pPr>
              <a:lnSpc>
                <a:spcPts val="4012"/>
              </a:lnSpc>
            </a:pPr>
            <a:r>
              <a:rPr lang="en-US" sz="4612">
                <a:solidFill>
                  <a:srgbClr val="010101"/>
                </a:solidFill>
                <a:latin typeface="Neue Machina Ultra-Bold"/>
              </a:rPr>
              <a:t>Literary Review</a:t>
            </a:r>
          </a:p>
        </p:txBody>
      </p:sp>
      <p:sp>
        <p:nvSpPr>
          <p:cNvPr name="AutoShape 9" id="9"/>
          <p:cNvSpPr/>
          <p:nvPr/>
        </p:nvSpPr>
        <p:spPr>
          <a:xfrm>
            <a:off x="-1045104" y="9849417"/>
            <a:ext cx="6743748" cy="0"/>
          </a:xfrm>
          <a:prstGeom prst="line">
            <a:avLst/>
          </a:prstGeom>
          <a:ln cap="flat" w="38100">
            <a:solidFill>
              <a:srgbClr val="000000"/>
            </a:solidFill>
            <a:prstDash val="solid"/>
            <a:headEnd type="none" len="sm" w="sm"/>
            <a:tailEnd type="oval" len="lg" w="lg"/>
          </a:ln>
        </p:spPr>
      </p:sp>
      <p:sp>
        <p:nvSpPr>
          <p:cNvPr name="AutoShape 10" id="10"/>
          <p:cNvSpPr/>
          <p:nvPr/>
        </p:nvSpPr>
        <p:spPr>
          <a:xfrm flipH="true">
            <a:off x="13003777" y="9887517"/>
            <a:ext cx="6743748" cy="0"/>
          </a:xfrm>
          <a:prstGeom prst="line">
            <a:avLst/>
          </a:prstGeom>
          <a:ln cap="flat" w="38100">
            <a:solidFill>
              <a:srgbClr val="000000"/>
            </a:solidFill>
            <a:prstDash val="solid"/>
            <a:headEnd type="none" len="sm" w="sm"/>
            <a:tailEnd type="oval" len="lg" w="lg"/>
          </a:ln>
        </p:spPr>
      </p:sp>
      <p:sp>
        <p:nvSpPr>
          <p:cNvPr name="TextBox 11" id="11"/>
          <p:cNvSpPr txBox="true"/>
          <p:nvPr/>
        </p:nvSpPr>
        <p:spPr>
          <a:xfrm rot="0">
            <a:off x="16573680" y="221369"/>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rPr>
              <a:t>Page 06</a:t>
            </a:r>
          </a:p>
        </p:txBody>
      </p:sp>
      <p:grpSp>
        <p:nvGrpSpPr>
          <p:cNvPr name="Group 12" id="12"/>
          <p:cNvGrpSpPr/>
          <p:nvPr/>
        </p:nvGrpSpPr>
        <p:grpSpPr>
          <a:xfrm rot="0">
            <a:off x="16320276" y="373957"/>
            <a:ext cx="110750" cy="110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4" id="14"/>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5" id="15"/>
          <p:cNvGrpSpPr/>
          <p:nvPr/>
        </p:nvGrpSpPr>
        <p:grpSpPr>
          <a:xfrm rot="0">
            <a:off x="16120983" y="373957"/>
            <a:ext cx="110750" cy="1107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7" id="1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8" id="18"/>
          <p:cNvSpPr txBox="true"/>
          <p:nvPr/>
        </p:nvSpPr>
        <p:spPr>
          <a:xfrm rot="0">
            <a:off x="7282143" y="977549"/>
            <a:ext cx="10662778" cy="3987621"/>
          </a:xfrm>
          <a:prstGeom prst="rect">
            <a:avLst/>
          </a:prstGeom>
        </p:spPr>
        <p:txBody>
          <a:bodyPr anchor="t" rtlCol="false" tIns="0" lIns="0" bIns="0" rIns="0">
            <a:spAutoFit/>
          </a:bodyPr>
          <a:lstStyle/>
          <a:p>
            <a:pPr algn="ctr">
              <a:lnSpc>
                <a:spcPts val="3536"/>
              </a:lnSpc>
            </a:pPr>
            <a:r>
              <a:rPr lang="en-US" sz="2525">
                <a:solidFill>
                  <a:srgbClr val="100F0D"/>
                </a:solidFill>
                <a:latin typeface="DM Sans"/>
              </a:rPr>
              <a:t> </a:t>
            </a:r>
            <a:r>
              <a:rPr lang="en-US" sz="2525">
                <a:solidFill>
                  <a:srgbClr val="100F0D"/>
                </a:solidFill>
                <a:latin typeface="DM Sans Bold"/>
              </a:rPr>
              <a:t>"Optimal Wireless Charger Placement with Individual Energy Requirement"</a:t>
            </a:r>
          </a:p>
          <a:p>
            <a:pPr algn="ctr" marL="545322" indent="-272661" lvl="1">
              <a:lnSpc>
                <a:spcPts val="3536"/>
              </a:lnSpc>
              <a:buFont typeface="Arial"/>
              <a:buChar char="•"/>
            </a:pPr>
            <a:r>
              <a:rPr lang="en-US" sz="2525">
                <a:solidFill>
                  <a:srgbClr val="100F0D"/>
                </a:solidFill>
                <a:latin typeface="DM Sans"/>
              </a:rPr>
              <a:t>Authors: Xingjian Ding, Jianxiong Guo, Deying Li, Weili Wu</a:t>
            </a:r>
          </a:p>
          <a:p>
            <a:pPr algn="ctr" marL="545322" indent="-272661" lvl="1">
              <a:lnSpc>
                <a:spcPts val="3536"/>
              </a:lnSpc>
              <a:buFont typeface="Arial"/>
              <a:buChar char="•"/>
            </a:pPr>
            <a:r>
              <a:rPr lang="en-US" sz="2525">
                <a:solidFill>
                  <a:srgbClr val="100F0D"/>
                </a:solidFill>
                <a:latin typeface="DM Sans"/>
              </a:rPr>
              <a:t>Focus: Optimal charger placement in WSNs with individualized energy requirements.</a:t>
            </a:r>
          </a:p>
          <a:p>
            <a:pPr algn="ctr" marL="545322" indent="-272661" lvl="1">
              <a:lnSpc>
                <a:spcPts val="3536"/>
              </a:lnSpc>
              <a:buFont typeface="Arial"/>
              <a:buChar char="•"/>
            </a:pPr>
            <a:r>
              <a:rPr lang="en-US" sz="2525">
                <a:solidFill>
                  <a:srgbClr val="100F0D"/>
                </a:solidFill>
                <a:latin typeface="DM Sans"/>
              </a:rPr>
              <a:t>Contribution: Proposes a novel methodology for strategic charger placement based on sensor node energy needs.</a:t>
            </a:r>
          </a:p>
          <a:p>
            <a:pPr algn="ctr" marL="545322" indent="-272661" lvl="1">
              <a:lnSpc>
                <a:spcPts val="3536"/>
              </a:lnSpc>
              <a:buFont typeface="Arial"/>
              <a:buChar char="•"/>
            </a:pPr>
            <a:r>
              <a:rPr lang="en-US" sz="2525">
                <a:solidFill>
                  <a:srgbClr val="100F0D"/>
                </a:solidFill>
                <a:latin typeface="DM Sans"/>
              </a:rPr>
              <a:t>Result: Enhanced network lifetime and improved energy efficiency</a:t>
            </a:r>
          </a:p>
          <a:p>
            <a:pPr algn="ctr">
              <a:lnSpc>
                <a:spcPts val="3536"/>
              </a:lnSpc>
            </a:pPr>
          </a:p>
        </p:txBody>
      </p:sp>
      <p:sp>
        <p:nvSpPr>
          <p:cNvPr name="TextBox 19" id="19"/>
          <p:cNvSpPr txBox="true"/>
          <p:nvPr/>
        </p:nvSpPr>
        <p:spPr>
          <a:xfrm rot="0">
            <a:off x="2326770" y="3408274"/>
            <a:ext cx="2838242" cy="1079119"/>
          </a:xfrm>
          <a:prstGeom prst="rect">
            <a:avLst/>
          </a:prstGeom>
        </p:spPr>
        <p:txBody>
          <a:bodyPr anchor="t" rtlCol="false" tIns="0" lIns="0" bIns="0" rIns="0">
            <a:spAutoFit/>
          </a:bodyPr>
          <a:lstStyle/>
          <a:p>
            <a:pPr>
              <a:lnSpc>
                <a:spcPts val="4012"/>
              </a:lnSpc>
            </a:pPr>
            <a:r>
              <a:rPr lang="en-US" sz="4612">
                <a:solidFill>
                  <a:srgbClr val="100F0D"/>
                </a:solidFill>
                <a:latin typeface="Neue Machina Ultra-Bold"/>
              </a:rPr>
              <a:t>Literary Review</a:t>
            </a:r>
          </a:p>
        </p:txBody>
      </p:sp>
      <p:sp>
        <p:nvSpPr>
          <p:cNvPr name="TextBox 20" id="20"/>
          <p:cNvSpPr txBox="true"/>
          <p:nvPr/>
        </p:nvSpPr>
        <p:spPr>
          <a:xfrm rot="0">
            <a:off x="5165012" y="3570199"/>
            <a:ext cx="2117131" cy="1159187"/>
          </a:xfrm>
          <a:prstGeom prst="rect">
            <a:avLst/>
          </a:prstGeom>
        </p:spPr>
        <p:txBody>
          <a:bodyPr anchor="t" rtlCol="false" tIns="0" lIns="0" bIns="0" rIns="0">
            <a:spAutoFit/>
          </a:bodyPr>
          <a:lstStyle/>
          <a:p>
            <a:pPr>
              <a:lnSpc>
                <a:spcPts val="8304"/>
              </a:lnSpc>
            </a:pPr>
            <a:r>
              <a:rPr lang="en-US" sz="9545">
                <a:solidFill>
                  <a:srgbClr val="100F0D"/>
                </a:solidFill>
                <a:latin typeface="Neue Machina Ultra-Bold"/>
              </a:rPr>
              <a:t>01</a:t>
            </a:r>
          </a:p>
        </p:txBody>
      </p:sp>
      <p:sp>
        <p:nvSpPr>
          <p:cNvPr name="TextBox 21" id="21"/>
          <p:cNvSpPr txBox="true"/>
          <p:nvPr/>
        </p:nvSpPr>
        <p:spPr>
          <a:xfrm rot="0">
            <a:off x="2326770" y="6373935"/>
            <a:ext cx="2838242" cy="1079119"/>
          </a:xfrm>
          <a:prstGeom prst="rect">
            <a:avLst/>
          </a:prstGeom>
        </p:spPr>
        <p:txBody>
          <a:bodyPr anchor="t" rtlCol="false" tIns="0" lIns="0" bIns="0" rIns="0">
            <a:spAutoFit/>
          </a:bodyPr>
          <a:lstStyle/>
          <a:p>
            <a:pPr>
              <a:lnSpc>
                <a:spcPts val="4012"/>
              </a:lnSpc>
            </a:pPr>
            <a:r>
              <a:rPr lang="en-US" sz="4612">
                <a:solidFill>
                  <a:srgbClr val="100F0D"/>
                </a:solidFill>
                <a:latin typeface="Neue Machina Ultra-Bold"/>
              </a:rPr>
              <a:t>Literary Review</a:t>
            </a:r>
          </a:p>
        </p:txBody>
      </p:sp>
      <p:sp>
        <p:nvSpPr>
          <p:cNvPr name="TextBox 22" id="22"/>
          <p:cNvSpPr txBox="true"/>
          <p:nvPr/>
        </p:nvSpPr>
        <p:spPr>
          <a:xfrm rot="0">
            <a:off x="5165012" y="6535860"/>
            <a:ext cx="2117131" cy="1159187"/>
          </a:xfrm>
          <a:prstGeom prst="rect">
            <a:avLst/>
          </a:prstGeom>
        </p:spPr>
        <p:txBody>
          <a:bodyPr anchor="t" rtlCol="false" tIns="0" lIns="0" bIns="0" rIns="0">
            <a:spAutoFit/>
          </a:bodyPr>
          <a:lstStyle/>
          <a:p>
            <a:pPr>
              <a:lnSpc>
                <a:spcPts val="8304"/>
              </a:lnSpc>
            </a:pPr>
            <a:r>
              <a:rPr lang="en-US" sz="9545">
                <a:solidFill>
                  <a:srgbClr val="100F0D"/>
                </a:solidFill>
                <a:latin typeface="Neue Machina Ultra-Bold"/>
              </a:rPr>
              <a:t>02</a:t>
            </a:r>
          </a:p>
        </p:txBody>
      </p:sp>
      <p:sp>
        <p:nvSpPr>
          <p:cNvPr name="TextBox 23" id="23"/>
          <p:cNvSpPr txBox="true"/>
          <p:nvPr/>
        </p:nvSpPr>
        <p:spPr>
          <a:xfrm rot="0">
            <a:off x="7171445" y="5833042"/>
            <a:ext cx="10773476" cy="4234473"/>
          </a:xfrm>
          <a:prstGeom prst="rect">
            <a:avLst/>
          </a:prstGeom>
        </p:spPr>
        <p:txBody>
          <a:bodyPr anchor="t" rtlCol="false" tIns="0" lIns="0" bIns="0" rIns="0">
            <a:spAutoFit/>
          </a:bodyPr>
          <a:lstStyle/>
          <a:p>
            <a:pPr algn="ctr">
              <a:lnSpc>
                <a:spcPts val="3380"/>
              </a:lnSpc>
            </a:pPr>
            <a:r>
              <a:rPr lang="en-US" sz="2414">
                <a:solidFill>
                  <a:srgbClr val="010101"/>
                </a:solidFill>
                <a:latin typeface="DM Sans"/>
              </a:rPr>
              <a:t> "</a:t>
            </a:r>
            <a:r>
              <a:rPr lang="en-US" sz="2414">
                <a:solidFill>
                  <a:srgbClr val="010101"/>
                </a:solidFill>
                <a:latin typeface="DM Sans Bold"/>
              </a:rPr>
              <a:t>Wireless Power Transfer and Energy Harvesting in Distributed Sensor Networks: Survey, Opportunities, and Challenges"</a:t>
            </a:r>
          </a:p>
          <a:p>
            <a:pPr algn="ctr" marL="521355" indent="-260677" lvl="1">
              <a:lnSpc>
                <a:spcPts val="3380"/>
              </a:lnSpc>
              <a:buFont typeface="Arial"/>
              <a:buChar char="•"/>
            </a:pPr>
            <a:r>
              <a:rPr lang="en-US" sz="2414">
                <a:solidFill>
                  <a:srgbClr val="010101"/>
                </a:solidFill>
                <a:latin typeface="DM Sans"/>
              </a:rPr>
              <a:t>Authors: Gerald K Ijemaru, Kenneth Li-Minn Ang, Jasmine KP Seng</a:t>
            </a:r>
          </a:p>
          <a:p>
            <a:pPr algn="ctr" marL="521355" indent="-260677" lvl="1">
              <a:lnSpc>
                <a:spcPts val="3380"/>
              </a:lnSpc>
              <a:buFont typeface="Arial"/>
              <a:buChar char="•"/>
            </a:pPr>
            <a:r>
              <a:rPr lang="en-US" sz="2414">
                <a:solidFill>
                  <a:srgbClr val="010101"/>
                </a:solidFill>
                <a:latin typeface="DM Sans"/>
              </a:rPr>
              <a:t>Focus: Comprehensive survey of WPT and energy harvesting in sensor networks.</a:t>
            </a:r>
          </a:p>
          <a:p>
            <a:pPr algn="ctr" marL="521355" indent="-260677" lvl="1">
              <a:lnSpc>
                <a:spcPts val="3380"/>
              </a:lnSpc>
              <a:buFont typeface="Arial"/>
              <a:buChar char="•"/>
            </a:pPr>
            <a:r>
              <a:rPr lang="en-US" sz="2414">
                <a:solidFill>
                  <a:srgbClr val="010101"/>
                </a:solidFill>
                <a:latin typeface="DM Sans"/>
              </a:rPr>
              <a:t>Insights: Reviews various techniques and technologies, highlighting opportunities and challenges.</a:t>
            </a:r>
          </a:p>
          <a:p>
            <a:pPr algn="ctr" marL="521355" indent="-260677" lvl="1">
              <a:lnSpc>
                <a:spcPts val="3380"/>
              </a:lnSpc>
              <a:buFont typeface="Arial"/>
              <a:buChar char="•"/>
            </a:pPr>
            <a:r>
              <a:rPr lang="en-US" sz="2414">
                <a:solidFill>
                  <a:srgbClr val="010101"/>
                </a:solidFill>
                <a:latin typeface="DM Sans"/>
              </a:rPr>
              <a:t>Significance: Provides a holistic overview of the field, guiding future research directions</a:t>
            </a:r>
          </a:p>
          <a:p>
            <a:pPr algn="ctr">
              <a:lnSpc>
                <a:spcPts val="3380"/>
              </a:lnSpc>
            </a:pPr>
          </a:p>
        </p:txBody>
      </p:sp>
      <p:sp>
        <p:nvSpPr>
          <p:cNvPr name="AutoShape 24" id="24"/>
          <p:cNvSpPr/>
          <p:nvPr/>
        </p:nvSpPr>
        <p:spPr>
          <a:xfrm flipV="true">
            <a:off x="1243157" y="5429250"/>
            <a:ext cx="15801686" cy="0"/>
          </a:xfrm>
          <a:prstGeom prst="line">
            <a:avLst/>
          </a:prstGeom>
          <a:ln cap="flat" w="38100">
            <a:solidFill>
              <a:srgbClr val="000000"/>
            </a:solidFill>
            <a:prstDash val="solid"/>
            <a:headEnd type="oval" len="lg" w="lg"/>
            <a:tailEnd type="oval" len="lg"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450494"/>
            <a:ext cx="18288000" cy="7799763"/>
          </a:xfrm>
          <a:custGeom>
            <a:avLst/>
            <a:gdLst/>
            <a:ahLst/>
            <a:cxnLst/>
            <a:rect r="r" b="b" t="t" l="l"/>
            <a:pathLst>
              <a:path h="7799763" w="18288000">
                <a:moveTo>
                  <a:pt x="0" y="0"/>
                </a:moveTo>
                <a:lnTo>
                  <a:pt x="18288000" y="0"/>
                </a:lnTo>
                <a:lnTo>
                  <a:pt x="18288000" y="7799762"/>
                </a:lnTo>
                <a:lnTo>
                  <a:pt x="0" y="7799762"/>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name="Group 3" id="3"/>
          <p:cNvGrpSpPr/>
          <p:nvPr/>
        </p:nvGrpSpPr>
        <p:grpSpPr>
          <a:xfrm rot="0">
            <a:off x="-3965510" y="-930095"/>
            <a:ext cx="9139182" cy="11402710"/>
            <a:chOff x="0" y="0"/>
            <a:chExt cx="2407027" cy="3003183"/>
          </a:xfrm>
        </p:grpSpPr>
        <p:sp>
          <p:nvSpPr>
            <p:cNvPr name="Freeform 4" id="4"/>
            <p:cNvSpPr/>
            <p:nvPr/>
          </p:nvSpPr>
          <p:spPr>
            <a:xfrm flipH="false" flipV="false" rot="0">
              <a:off x="0" y="0"/>
              <a:ext cx="2407027" cy="3003183"/>
            </a:xfrm>
            <a:custGeom>
              <a:avLst/>
              <a:gdLst/>
              <a:ahLst/>
              <a:cxnLst/>
              <a:rect r="r" b="b" t="t" l="l"/>
              <a:pathLst>
                <a:path h="3003183" w="2407027">
                  <a:moveTo>
                    <a:pt x="38120" y="0"/>
                  </a:moveTo>
                  <a:lnTo>
                    <a:pt x="2368907" y="0"/>
                  </a:lnTo>
                  <a:cubicBezTo>
                    <a:pt x="2379017" y="0"/>
                    <a:pt x="2388713" y="4016"/>
                    <a:pt x="2395862" y="11165"/>
                  </a:cubicBezTo>
                  <a:cubicBezTo>
                    <a:pt x="2403011" y="18314"/>
                    <a:pt x="2407027" y="28010"/>
                    <a:pt x="2407027" y="38120"/>
                  </a:cubicBezTo>
                  <a:lnTo>
                    <a:pt x="2407027" y="2965063"/>
                  </a:lnTo>
                  <a:cubicBezTo>
                    <a:pt x="2407027" y="2975173"/>
                    <a:pt x="2403011" y="2984869"/>
                    <a:pt x="2395862" y="2992018"/>
                  </a:cubicBezTo>
                  <a:cubicBezTo>
                    <a:pt x="2388713" y="2999167"/>
                    <a:pt x="2379017" y="3003183"/>
                    <a:pt x="2368907" y="3003183"/>
                  </a:cubicBezTo>
                  <a:lnTo>
                    <a:pt x="38120" y="3003183"/>
                  </a:lnTo>
                  <a:cubicBezTo>
                    <a:pt x="28010" y="3003183"/>
                    <a:pt x="18314" y="2999167"/>
                    <a:pt x="11165" y="2992018"/>
                  </a:cubicBezTo>
                  <a:cubicBezTo>
                    <a:pt x="4016" y="2984869"/>
                    <a:pt x="0" y="2975173"/>
                    <a:pt x="0" y="2965063"/>
                  </a:cubicBezTo>
                  <a:lnTo>
                    <a:pt x="0" y="38120"/>
                  </a:lnTo>
                  <a:cubicBezTo>
                    <a:pt x="0" y="28010"/>
                    <a:pt x="4016" y="18314"/>
                    <a:pt x="11165" y="11165"/>
                  </a:cubicBezTo>
                  <a:cubicBezTo>
                    <a:pt x="18314" y="4016"/>
                    <a:pt x="28010" y="0"/>
                    <a:pt x="38120" y="0"/>
                  </a:cubicBezTo>
                  <a:close/>
                </a:path>
              </a:pathLst>
            </a:custGeom>
            <a:solidFill>
              <a:srgbClr val="D5D7D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659447" y="841901"/>
            <a:ext cx="11560231" cy="3677595"/>
            <a:chOff x="0" y="0"/>
            <a:chExt cx="3044670" cy="968585"/>
          </a:xfrm>
        </p:grpSpPr>
        <p:sp>
          <p:nvSpPr>
            <p:cNvPr name="Freeform 7" id="7"/>
            <p:cNvSpPr/>
            <p:nvPr/>
          </p:nvSpPr>
          <p:spPr>
            <a:xfrm flipH="false" flipV="false" rot="0">
              <a:off x="0" y="0"/>
              <a:ext cx="3044670" cy="968585"/>
            </a:xfrm>
            <a:custGeom>
              <a:avLst/>
              <a:gdLst/>
              <a:ahLst/>
              <a:cxnLst/>
              <a:rect r="r" b="b" t="t" l="l"/>
              <a:pathLst>
                <a:path h="968585" w="3044670">
                  <a:moveTo>
                    <a:pt x="18752" y="0"/>
                  </a:moveTo>
                  <a:lnTo>
                    <a:pt x="3025918" y="0"/>
                  </a:lnTo>
                  <a:cubicBezTo>
                    <a:pt x="3036274" y="0"/>
                    <a:pt x="3044670" y="8395"/>
                    <a:pt x="3044670" y="18752"/>
                  </a:cubicBezTo>
                  <a:lnTo>
                    <a:pt x="3044670" y="949833"/>
                  </a:lnTo>
                  <a:cubicBezTo>
                    <a:pt x="3044670" y="960189"/>
                    <a:pt x="3036274" y="968585"/>
                    <a:pt x="3025918" y="968585"/>
                  </a:cubicBezTo>
                  <a:lnTo>
                    <a:pt x="18752" y="968585"/>
                  </a:lnTo>
                  <a:cubicBezTo>
                    <a:pt x="8395" y="968585"/>
                    <a:pt x="0" y="960189"/>
                    <a:pt x="0" y="949833"/>
                  </a:cubicBezTo>
                  <a:lnTo>
                    <a:pt x="0" y="18752"/>
                  </a:lnTo>
                  <a:cubicBezTo>
                    <a:pt x="0" y="8395"/>
                    <a:pt x="8395" y="0"/>
                    <a:pt x="18752" y="0"/>
                  </a:cubicBezTo>
                  <a:close/>
                </a:path>
              </a:pathLst>
            </a:custGeom>
            <a:solidFill>
              <a:srgbClr val="EFEFEF">
                <a:alpha val="97647"/>
              </a:srgbClr>
            </a:solidFill>
            <a:ln w="38100" cap="rnd">
              <a:solidFill>
                <a:srgbClr val="5B544C">
                  <a:alpha val="97647"/>
                </a:srgbClr>
              </a:solidFill>
              <a:prstDash val="lgDash"/>
              <a:round/>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2764567">
            <a:off x="119037" y="258622"/>
            <a:ext cx="1299706" cy="2560996"/>
          </a:xfrm>
          <a:custGeom>
            <a:avLst/>
            <a:gdLst/>
            <a:ahLst/>
            <a:cxnLst/>
            <a:rect r="r" b="b" t="t" l="l"/>
            <a:pathLst>
              <a:path h="2560996" w="1299706">
                <a:moveTo>
                  <a:pt x="0" y="0"/>
                </a:moveTo>
                <a:lnTo>
                  <a:pt x="1299706" y="0"/>
                </a:lnTo>
                <a:lnTo>
                  <a:pt x="1299706" y="2560997"/>
                </a:lnTo>
                <a:lnTo>
                  <a:pt x="0" y="2560997"/>
                </a:lnTo>
                <a:lnTo>
                  <a:pt x="0" y="0"/>
                </a:lnTo>
                <a:close/>
              </a:path>
            </a:pathLst>
          </a:custGeom>
          <a:blipFill>
            <a:blip r:embed="rId3"/>
            <a:stretch>
              <a:fillRect l="0" t="0" r="0" b="0"/>
            </a:stretch>
          </a:blipFill>
        </p:spPr>
      </p:sp>
      <p:sp>
        <p:nvSpPr>
          <p:cNvPr name="TextBox 10" id="10"/>
          <p:cNvSpPr txBox="true"/>
          <p:nvPr/>
        </p:nvSpPr>
        <p:spPr>
          <a:xfrm rot="0">
            <a:off x="8333854" y="971550"/>
            <a:ext cx="8109492" cy="3813810"/>
          </a:xfrm>
          <a:prstGeom prst="rect">
            <a:avLst/>
          </a:prstGeom>
        </p:spPr>
        <p:txBody>
          <a:bodyPr anchor="t" rtlCol="false" tIns="0" lIns="0" bIns="0" rIns="0">
            <a:spAutoFit/>
          </a:bodyPr>
          <a:lstStyle/>
          <a:p>
            <a:pPr algn="just">
              <a:lnSpc>
                <a:spcPts val="4200"/>
              </a:lnSpc>
            </a:pPr>
            <a:r>
              <a:rPr lang="en-US" sz="3000">
                <a:solidFill>
                  <a:srgbClr val="5B544C"/>
                </a:solidFill>
                <a:latin typeface="Boriboon Bold"/>
              </a:rPr>
              <a:t>Develop an Optimized Charger Placement Strategy</a:t>
            </a:r>
          </a:p>
          <a:p>
            <a:pPr algn="just" marL="647703" indent="-323852" lvl="1">
              <a:lnSpc>
                <a:spcPts val="4200"/>
              </a:lnSpc>
              <a:buFont typeface="Arial"/>
              <a:buChar char="•"/>
            </a:pPr>
            <a:r>
              <a:rPr lang="en-US" sz="3000">
                <a:solidFill>
                  <a:srgbClr val="5B544C"/>
                </a:solidFill>
                <a:latin typeface="Boriboon"/>
              </a:rPr>
              <a:t>Create a novel methodology for strategically placing wireless chargers in WSNs in directional domain.</a:t>
            </a:r>
          </a:p>
          <a:p>
            <a:pPr algn="just" marL="647703" indent="-323852" lvl="1">
              <a:lnSpc>
                <a:spcPts val="4200"/>
              </a:lnSpc>
              <a:buFont typeface="Arial"/>
              <a:buChar char="•"/>
            </a:pPr>
            <a:r>
              <a:rPr lang="en-US" sz="3000">
                <a:solidFill>
                  <a:srgbClr val="5B544C"/>
                </a:solidFill>
                <a:latin typeface="Boriboon"/>
              </a:rPr>
              <a:t>Tailor charger placement to minimize number of antennas  , maximizing energy utilization.</a:t>
            </a:r>
          </a:p>
          <a:p>
            <a:pPr algn="just">
              <a:lnSpc>
                <a:spcPts val="4200"/>
              </a:lnSpc>
            </a:pPr>
          </a:p>
        </p:txBody>
      </p:sp>
      <p:sp>
        <p:nvSpPr>
          <p:cNvPr name="Freeform 11" id="11"/>
          <p:cNvSpPr/>
          <p:nvPr/>
        </p:nvSpPr>
        <p:spPr>
          <a:xfrm flipH="true" flipV="false" rot="-494882">
            <a:off x="17448344" y="6874670"/>
            <a:ext cx="1679311" cy="3308988"/>
          </a:xfrm>
          <a:custGeom>
            <a:avLst/>
            <a:gdLst/>
            <a:ahLst/>
            <a:cxnLst/>
            <a:rect r="r" b="b" t="t" l="l"/>
            <a:pathLst>
              <a:path h="3308988" w="1679311">
                <a:moveTo>
                  <a:pt x="1679312" y="0"/>
                </a:moveTo>
                <a:lnTo>
                  <a:pt x="0" y="0"/>
                </a:lnTo>
                <a:lnTo>
                  <a:pt x="0" y="3308988"/>
                </a:lnTo>
                <a:lnTo>
                  <a:pt x="1679312" y="3308988"/>
                </a:lnTo>
                <a:lnTo>
                  <a:pt x="1679312" y="0"/>
                </a:lnTo>
                <a:close/>
              </a:path>
            </a:pathLst>
          </a:custGeom>
          <a:blipFill>
            <a:blip r:embed="rId3"/>
            <a:stretch>
              <a:fillRect l="0" t="0" r="0" b="0"/>
            </a:stretch>
          </a:blipFill>
        </p:spPr>
      </p:sp>
      <p:sp>
        <p:nvSpPr>
          <p:cNvPr name="Freeform 12" id="12"/>
          <p:cNvSpPr/>
          <p:nvPr/>
        </p:nvSpPr>
        <p:spPr>
          <a:xfrm flipH="false" flipV="false" rot="-3366230">
            <a:off x="16991255" y="8896174"/>
            <a:ext cx="1252117" cy="2467226"/>
          </a:xfrm>
          <a:custGeom>
            <a:avLst/>
            <a:gdLst/>
            <a:ahLst/>
            <a:cxnLst/>
            <a:rect r="r" b="b" t="t" l="l"/>
            <a:pathLst>
              <a:path h="2467226" w="1252117">
                <a:moveTo>
                  <a:pt x="0" y="0"/>
                </a:moveTo>
                <a:lnTo>
                  <a:pt x="1252117" y="0"/>
                </a:lnTo>
                <a:lnTo>
                  <a:pt x="1252117" y="2467226"/>
                </a:lnTo>
                <a:lnTo>
                  <a:pt x="0" y="2467226"/>
                </a:lnTo>
                <a:lnTo>
                  <a:pt x="0" y="0"/>
                </a:lnTo>
                <a:close/>
              </a:path>
            </a:pathLst>
          </a:custGeom>
          <a:blipFill>
            <a:blip r:embed="rId3"/>
            <a:stretch>
              <a:fillRect l="0" t="0" r="0" b="0"/>
            </a:stretch>
          </a:blipFill>
        </p:spPr>
      </p:sp>
      <p:sp>
        <p:nvSpPr>
          <p:cNvPr name="Freeform 13" id="13"/>
          <p:cNvSpPr/>
          <p:nvPr/>
        </p:nvSpPr>
        <p:spPr>
          <a:xfrm flipH="false" flipV="false" rot="0">
            <a:off x="2219161" y="3320217"/>
            <a:ext cx="1051755" cy="1051755"/>
          </a:xfrm>
          <a:custGeom>
            <a:avLst/>
            <a:gdLst/>
            <a:ahLst/>
            <a:cxnLst/>
            <a:rect r="r" b="b" t="t" l="l"/>
            <a:pathLst>
              <a:path h="1051755" w="1051755">
                <a:moveTo>
                  <a:pt x="0" y="0"/>
                </a:moveTo>
                <a:lnTo>
                  <a:pt x="1051755" y="0"/>
                </a:lnTo>
                <a:lnTo>
                  <a:pt x="1051755" y="1051755"/>
                </a:lnTo>
                <a:lnTo>
                  <a:pt x="0" y="1051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66591" y="4961760"/>
            <a:ext cx="5826038" cy="731245"/>
          </a:xfrm>
          <a:prstGeom prst="rect">
            <a:avLst/>
          </a:prstGeom>
        </p:spPr>
        <p:txBody>
          <a:bodyPr anchor="t" rtlCol="false" tIns="0" lIns="0" bIns="0" rIns="0">
            <a:spAutoFit/>
          </a:bodyPr>
          <a:lstStyle/>
          <a:p>
            <a:pPr algn="ctr">
              <a:lnSpc>
                <a:spcPts val="5226"/>
              </a:lnSpc>
            </a:pPr>
            <a:r>
              <a:rPr lang="en-US" sz="6077">
                <a:solidFill>
                  <a:srgbClr val="000000"/>
                </a:solidFill>
                <a:latin typeface="Adirek Sans Heavy"/>
              </a:rPr>
              <a:t>OBJECTIVES</a:t>
            </a:r>
          </a:p>
        </p:txBody>
      </p:sp>
      <p:sp>
        <p:nvSpPr>
          <p:cNvPr name="TextBox 15" id="15"/>
          <p:cNvSpPr txBox="true"/>
          <p:nvPr/>
        </p:nvSpPr>
        <p:spPr>
          <a:xfrm rot="0">
            <a:off x="1028700" y="9201150"/>
            <a:ext cx="2380922" cy="514350"/>
          </a:xfrm>
          <a:prstGeom prst="rect">
            <a:avLst/>
          </a:prstGeom>
        </p:spPr>
        <p:txBody>
          <a:bodyPr anchor="t" rtlCol="false" tIns="0" lIns="0" bIns="0" rIns="0">
            <a:spAutoFit/>
          </a:bodyPr>
          <a:lstStyle/>
          <a:p>
            <a:pPr algn="just">
              <a:lnSpc>
                <a:spcPts val="4200"/>
              </a:lnSpc>
            </a:pPr>
            <a:r>
              <a:rPr lang="en-US" sz="3000">
                <a:solidFill>
                  <a:srgbClr val="5B544C"/>
                </a:solidFill>
                <a:latin typeface="Boriboon"/>
              </a:rPr>
              <a:t>page 6</a:t>
            </a:r>
          </a:p>
        </p:txBody>
      </p:sp>
      <p:sp>
        <p:nvSpPr>
          <p:cNvPr name="TextBox 16" id="16"/>
          <p:cNvSpPr txBox="true"/>
          <p:nvPr/>
        </p:nvSpPr>
        <p:spPr>
          <a:xfrm rot="-5400000">
            <a:off x="5413709" y="2488181"/>
            <a:ext cx="3088133" cy="679450"/>
          </a:xfrm>
          <a:prstGeom prst="rect">
            <a:avLst/>
          </a:prstGeom>
        </p:spPr>
        <p:txBody>
          <a:bodyPr anchor="t" rtlCol="false" tIns="0" lIns="0" bIns="0" rIns="0">
            <a:spAutoFit/>
          </a:bodyPr>
          <a:lstStyle/>
          <a:p>
            <a:pPr algn="ctr">
              <a:lnSpc>
                <a:spcPts val="5599"/>
              </a:lnSpc>
            </a:pPr>
            <a:r>
              <a:rPr lang="en-US" sz="3999">
                <a:solidFill>
                  <a:srgbClr val="000000"/>
                </a:solidFill>
                <a:latin typeface="Adirek Sans Semi-Bold"/>
              </a:rPr>
              <a:t>Objectives  1</a:t>
            </a:r>
          </a:p>
        </p:txBody>
      </p:sp>
      <p:sp>
        <p:nvSpPr>
          <p:cNvPr name="AutoShape 17" id="17"/>
          <p:cNvSpPr/>
          <p:nvPr/>
        </p:nvSpPr>
        <p:spPr>
          <a:xfrm flipH="true" flipV="true">
            <a:off x="8110228" y="841974"/>
            <a:ext cx="14077" cy="3677595"/>
          </a:xfrm>
          <a:prstGeom prst="line">
            <a:avLst/>
          </a:prstGeom>
          <a:ln cap="flat" w="38100">
            <a:solidFill>
              <a:srgbClr val="5B544C"/>
            </a:solidFill>
            <a:prstDash val="lgDash"/>
            <a:headEnd type="none" len="sm" w="sm"/>
            <a:tailEnd type="none" len="sm" w="sm"/>
          </a:ln>
        </p:spPr>
      </p:sp>
      <p:grpSp>
        <p:nvGrpSpPr>
          <p:cNvPr name="Group 18" id="18"/>
          <p:cNvGrpSpPr/>
          <p:nvPr/>
        </p:nvGrpSpPr>
        <p:grpSpPr>
          <a:xfrm rot="0">
            <a:off x="5659447" y="4980369"/>
            <a:ext cx="11560231" cy="3941786"/>
            <a:chOff x="0" y="0"/>
            <a:chExt cx="3044670" cy="1038166"/>
          </a:xfrm>
        </p:grpSpPr>
        <p:sp>
          <p:nvSpPr>
            <p:cNvPr name="Freeform 19" id="19"/>
            <p:cNvSpPr/>
            <p:nvPr/>
          </p:nvSpPr>
          <p:spPr>
            <a:xfrm flipH="false" flipV="false" rot="0">
              <a:off x="0" y="0"/>
              <a:ext cx="3044670" cy="1038166"/>
            </a:xfrm>
            <a:custGeom>
              <a:avLst/>
              <a:gdLst/>
              <a:ahLst/>
              <a:cxnLst/>
              <a:rect r="r" b="b" t="t" l="l"/>
              <a:pathLst>
                <a:path h="1038166" w="3044670">
                  <a:moveTo>
                    <a:pt x="18752" y="0"/>
                  </a:moveTo>
                  <a:lnTo>
                    <a:pt x="3025918" y="0"/>
                  </a:lnTo>
                  <a:cubicBezTo>
                    <a:pt x="3036274" y="0"/>
                    <a:pt x="3044670" y="8395"/>
                    <a:pt x="3044670" y="18752"/>
                  </a:cubicBezTo>
                  <a:lnTo>
                    <a:pt x="3044670" y="1019414"/>
                  </a:lnTo>
                  <a:cubicBezTo>
                    <a:pt x="3044670" y="1024387"/>
                    <a:pt x="3042694" y="1029157"/>
                    <a:pt x="3039177" y="1032674"/>
                  </a:cubicBezTo>
                  <a:cubicBezTo>
                    <a:pt x="3035661" y="1036190"/>
                    <a:pt x="3030891" y="1038166"/>
                    <a:pt x="3025918" y="1038166"/>
                  </a:cubicBezTo>
                  <a:lnTo>
                    <a:pt x="18752" y="1038166"/>
                  </a:lnTo>
                  <a:cubicBezTo>
                    <a:pt x="8395" y="1038166"/>
                    <a:pt x="0" y="1029770"/>
                    <a:pt x="0" y="1019414"/>
                  </a:cubicBezTo>
                  <a:lnTo>
                    <a:pt x="0" y="18752"/>
                  </a:lnTo>
                  <a:cubicBezTo>
                    <a:pt x="0" y="8395"/>
                    <a:pt x="8395" y="0"/>
                    <a:pt x="18752" y="0"/>
                  </a:cubicBezTo>
                  <a:close/>
                </a:path>
              </a:pathLst>
            </a:custGeom>
            <a:solidFill>
              <a:srgbClr val="EFEFEF">
                <a:alpha val="97647"/>
              </a:srgbClr>
            </a:solidFill>
            <a:ln w="38100" cap="rnd">
              <a:solidFill>
                <a:srgbClr val="5B544C">
                  <a:alpha val="97647"/>
                </a:srgbClr>
              </a:solidFill>
              <a:prstDash val="lgDash"/>
              <a:round/>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8333854" y="4923219"/>
            <a:ext cx="8386157" cy="4347210"/>
          </a:xfrm>
          <a:prstGeom prst="rect">
            <a:avLst/>
          </a:prstGeom>
        </p:spPr>
        <p:txBody>
          <a:bodyPr anchor="t" rtlCol="false" tIns="0" lIns="0" bIns="0" rIns="0">
            <a:spAutoFit/>
          </a:bodyPr>
          <a:lstStyle/>
          <a:p>
            <a:pPr algn="just">
              <a:lnSpc>
                <a:spcPts val="4200"/>
              </a:lnSpc>
            </a:pPr>
            <a:r>
              <a:rPr lang="en-US" sz="3000">
                <a:solidFill>
                  <a:srgbClr val="5B544C"/>
                </a:solidFill>
                <a:latin typeface="Boriboon Bold"/>
              </a:rPr>
              <a:t>       Quantify the Impact on WSN Performance</a:t>
            </a:r>
          </a:p>
          <a:p>
            <a:pPr algn="just" marL="647703" indent="-323852" lvl="1">
              <a:lnSpc>
                <a:spcPts val="4200"/>
              </a:lnSpc>
              <a:buFont typeface="Arial"/>
              <a:buChar char="•"/>
            </a:pPr>
            <a:r>
              <a:rPr lang="en-US" sz="3000">
                <a:solidFill>
                  <a:srgbClr val="5B544C"/>
                </a:solidFill>
                <a:latin typeface="Boriboon"/>
              </a:rPr>
              <a:t>Conduct comprehensive simulations to assess the effectiveness of the proposed charger placement strategy.</a:t>
            </a:r>
          </a:p>
          <a:p>
            <a:pPr algn="just" marL="647703" indent="-323852" lvl="1">
              <a:lnSpc>
                <a:spcPts val="4200"/>
              </a:lnSpc>
              <a:buFont typeface="Arial"/>
              <a:buChar char="•"/>
            </a:pPr>
            <a:r>
              <a:rPr lang="en-US" sz="3000">
                <a:solidFill>
                  <a:srgbClr val="5B544C"/>
                </a:solidFill>
                <a:latin typeface="Boriboon"/>
              </a:rPr>
              <a:t>Provide clear quantitative evidence of the benefits achieved by the optimized charger placement approach.</a:t>
            </a:r>
          </a:p>
          <a:p>
            <a:pPr algn="just">
              <a:lnSpc>
                <a:spcPts val="4200"/>
              </a:lnSpc>
            </a:pPr>
          </a:p>
        </p:txBody>
      </p:sp>
      <p:sp>
        <p:nvSpPr>
          <p:cNvPr name="TextBox 22" id="22"/>
          <p:cNvSpPr txBox="true"/>
          <p:nvPr/>
        </p:nvSpPr>
        <p:spPr>
          <a:xfrm rot="-5400000">
            <a:off x="5413709" y="6743466"/>
            <a:ext cx="3088133" cy="679450"/>
          </a:xfrm>
          <a:prstGeom prst="rect">
            <a:avLst/>
          </a:prstGeom>
        </p:spPr>
        <p:txBody>
          <a:bodyPr anchor="t" rtlCol="false" tIns="0" lIns="0" bIns="0" rIns="0">
            <a:spAutoFit/>
          </a:bodyPr>
          <a:lstStyle/>
          <a:p>
            <a:pPr algn="ctr">
              <a:lnSpc>
                <a:spcPts val="5599"/>
              </a:lnSpc>
            </a:pPr>
            <a:r>
              <a:rPr lang="en-US" sz="3999">
                <a:solidFill>
                  <a:srgbClr val="000000"/>
                </a:solidFill>
                <a:latin typeface="Adirek Sans Semi-Bold"/>
              </a:rPr>
              <a:t>Objectives  2</a:t>
            </a:r>
          </a:p>
        </p:txBody>
      </p:sp>
      <p:sp>
        <p:nvSpPr>
          <p:cNvPr name="AutoShape 23" id="23"/>
          <p:cNvSpPr/>
          <p:nvPr/>
        </p:nvSpPr>
        <p:spPr>
          <a:xfrm flipH="true" flipV="true">
            <a:off x="8110228" y="5244394"/>
            <a:ext cx="14077" cy="3677595"/>
          </a:xfrm>
          <a:prstGeom prst="line">
            <a:avLst/>
          </a:prstGeom>
          <a:ln cap="flat" w="38100">
            <a:solidFill>
              <a:srgbClr val="5B544C"/>
            </a:solidFill>
            <a:prstDash val="lgDash"/>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name="Group 3" id="3"/>
          <p:cNvGrpSpPr/>
          <p:nvPr/>
        </p:nvGrpSpPr>
        <p:grpSpPr>
          <a:xfrm rot="0">
            <a:off x="-4480235" y="-270183"/>
            <a:ext cx="9729211" cy="11402710"/>
            <a:chOff x="0" y="0"/>
            <a:chExt cx="2562426" cy="3003183"/>
          </a:xfrm>
        </p:grpSpPr>
        <p:sp>
          <p:nvSpPr>
            <p:cNvPr name="Freeform 4" id="4"/>
            <p:cNvSpPr/>
            <p:nvPr/>
          </p:nvSpPr>
          <p:spPr>
            <a:xfrm flipH="false" flipV="false" rot="0">
              <a:off x="0" y="0"/>
              <a:ext cx="2562426" cy="3003183"/>
            </a:xfrm>
            <a:custGeom>
              <a:avLst/>
              <a:gdLst/>
              <a:ahLst/>
              <a:cxnLst/>
              <a:rect r="r" b="b" t="t" l="l"/>
              <a:pathLst>
                <a:path h="3003183" w="2562426">
                  <a:moveTo>
                    <a:pt x="35808" y="0"/>
                  </a:moveTo>
                  <a:lnTo>
                    <a:pt x="2526618" y="0"/>
                  </a:lnTo>
                  <a:cubicBezTo>
                    <a:pt x="2546394" y="0"/>
                    <a:pt x="2562426" y="16032"/>
                    <a:pt x="2562426" y="35808"/>
                  </a:cubicBezTo>
                  <a:lnTo>
                    <a:pt x="2562426" y="2967374"/>
                  </a:lnTo>
                  <a:cubicBezTo>
                    <a:pt x="2562426" y="2987151"/>
                    <a:pt x="2546394" y="3003183"/>
                    <a:pt x="2526618" y="3003183"/>
                  </a:cubicBezTo>
                  <a:lnTo>
                    <a:pt x="35808" y="3003183"/>
                  </a:lnTo>
                  <a:cubicBezTo>
                    <a:pt x="16032" y="3003183"/>
                    <a:pt x="0" y="2987151"/>
                    <a:pt x="0" y="2967374"/>
                  </a:cubicBezTo>
                  <a:lnTo>
                    <a:pt x="0" y="35808"/>
                  </a:lnTo>
                  <a:cubicBezTo>
                    <a:pt x="0" y="16032"/>
                    <a:pt x="16032" y="0"/>
                    <a:pt x="35808" y="0"/>
                  </a:cubicBezTo>
                  <a:close/>
                </a:path>
              </a:pathLst>
            </a:custGeom>
            <a:solidFill>
              <a:srgbClr val="D5D7D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0" y="0"/>
            <a:ext cx="3749612" cy="4114800"/>
          </a:xfrm>
          <a:custGeom>
            <a:avLst/>
            <a:gdLst/>
            <a:ahLst/>
            <a:cxnLst/>
            <a:rect r="r" b="b" t="t" l="l"/>
            <a:pathLst>
              <a:path h="4114800" w="3749612">
                <a:moveTo>
                  <a:pt x="3749612" y="4114800"/>
                </a:moveTo>
                <a:lnTo>
                  <a:pt x="0" y="4114800"/>
                </a:lnTo>
                <a:lnTo>
                  <a:pt x="0" y="0"/>
                </a:lnTo>
                <a:lnTo>
                  <a:pt x="3749612" y="0"/>
                </a:lnTo>
                <a:lnTo>
                  <a:pt x="3749612" y="4114800"/>
                </a:lnTo>
                <a:close/>
              </a:path>
            </a:pathLst>
          </a:custGeom>
          <a:blipFill>
            <a:blip r:embed="rId3"/>
            <a:stretch>
              <a:fillRect l="0" t="0" r="0" b="0"/>
            </a:stretch>
          </a:blipFill>
        </p:spPr>
      </p:sp>
      <p:sp>
        <p:nvSpPr>
          <p:cNvPr name="Freeform 7" id="7"/>
          <p:cNvSpPr/>
          <p:nvPr/>
        </p:nvSpPr>
        <p:spPr>
          <a:xfrm flipH="false" flipV="false" rot="0">
            <a:off x="2343783" y="2821962"/>
            <a:ext cx="1769728" cy="1769728"/>
          </a:xfrm>
          <a:custGeom>
            <a:avLst/>
            <a:gdLst/>
            <a:ahLst/>
            <a:cxnLst/>
            <a:rect r="r" b="b" t="t" l="l"/>
            <a:pathLst>
              <a:path h="1769728" w="1769728">
                <a:moveTo>
                  <a:pt x="0" y="0"/>
                </a:moveTo>
                <a:lnTo>
                  <a:pt x="1769728" y="0"/>
                </a:lnTo>
                <a:lnTo>
                  <a:pt x="1769728" y="1769728"/>
                </a:lnTo>
                <a:lnTo>
                  <a:pt x="0" y="1769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17768" y="5182240"/>
            <a:ext cx="7331093" cy="2180958"/>
          </a:xfrm>
          <a:prstGeom prst="rect">
            <a:avLst/>
          </a:prstGeom>
        </p:spPr>
        <p:txBody>
          <a:bodyPr anchor="t" rtlCol="false" tIns="0" lIns="0" bIns="0" rIns="0">
            <a:spAutoFit/>
          </a:bodyPr>
          <a:lstStyle/>
          <a:p>
            <a:pPr algn="ctr">
              <a:lnSpc>
                <a:spcPts val="8771"/>
              </a:lnSpc>
            </a:pPr>
            <a:r>
              <a:rPr lang="en-US" sz="10319">
                <a:solidFill>
                  <a:srgbClr val="000000"/>
                </a:solidFill>
                <a:latin typeface="Adirek Sans Heavy"/>
              </a:rPr>
              <a:t>METHO</a:t>
            </a:r>
          </a:p>
          <a:p>
            <a:pPr algn="ctr">
              <a:lnSpc>
                <a:spcPts val="7928"/>
              </a:lnSpc>
            </a:pPr>
            <a:r>
              <a:rPr lang="en-US" sz="9219">
                <a:solidFill>
                  <a:srgbClr val="000000"/>
                </a:solidFill>
                <a:latin typeface="Adirek Sans Heavy"/>
              </a:rPr>
              <a:t>DOLOGY</a:t>
            </a:r>
          </a:p>
        </p:txBody>
      </p:sp>
      <p:sp>
        <p:nvSpPr>
          <p:cNvPr name="TextBox 9" id="9"/>
          <p:cNvSpPr txBox="true"/>
          <p:nvPr/>
        </p:nvSpPr>
        <p:spPr>
          <a:xfrm rot="0">
            <a:off x="1028700" y="9201150"/>
            <a:ext cx="2380922" cy="514350"/>
          </a:xfrm>
          <a:prstGeom prst="rect">
            <a:avLst/>
          </a:prstGeom>
        </p:spPr>
        <p:txBody>
          <a:bodyPr anchor="t" rtlCol="false" tIns="0" lIns="0" bIns="0" rIns="0">
            <a:spAutoFit/>
          </a:bodyPr>
          <a:lstStyle/>
          <a:p>
            <a:pPr algn="just">
              <a:lnSpc>
                <a:spcPts val="4200"/>
              </a:lnSpc>
            </a:pPr>
            <a:r>
              <a:rPr lang="en-US" sz="3000">
                <a:solidFill>
                  <a:srgbClr val="5B544C"/>
                </a:solidFill>
                <a:latin typeface="Boriboon"/>
              </a:rPr>
              <a:t>page 7</a:t>
            </a:r>
          </a:p>
        </p:txBody>
      </p:sp>
      <p:grpSp>
        <p:nvGrpSpPr>
          <p:cNvPr name="Group 10" id="10"/>
          <p:cNvGrpSpPr/>
          <p:nvPr/>
        </p:nvGrpSpPr>
        <p:grpSpPr>
          <a:xfrm rot="0">
            <a:off x="5434239" y="392953"/>
            <a:ext cx="12722713" cy="4302701"/>
            <a:chOff x="0" y="0"/>
            <a:chExt cx="16963617" cy="5736935"/>
          </a:xfrm>
        </p:grpSpPr>
        <p:grpSp>
          <p:nvGrpSpPr>
            <p:cNvPr name="Group 11" id="11"/>
            <p:cNvGrpSpPr/>
            <p:nvPr/>
          </p:nvGrpSpPr>
          <p:grpSpPr>
            <a:xfrm rot="0">
              <a:off x="0" y="0"/>
              <a:ext cx="16963617" cy="5736935"/>
              <a:chOff x="0" y="0"/>
              <a:chExt cx="4347305" cy="1470217"/>
            </a:xfrm>
          </p:grpSpPr>
          <p:sp>
            <p:nvSpPr>
              <p:cNvPr name="Freeform 12" id="12"/>
              <p:cNvSpPr/>
              <p:nvPr/>
            </p:nvSpPr>
            <p:spPr>
              <a:xfrm flipH="false" flipV="false" rot="0">
                <a:off x="0" y="0"/>
                <a:ext cx="4347305" cy="1470217"/>
              </a:xfrm>
              <a:custGeom>
                <a:avLst/>
                <a:gdLst/>
                <a:ahLst/>
                <a:cxnLst/>
                <a:rect r="r" b="b" t="t" l="l"/>
                <a:pathLst>
                  <a:path h="1470217" w="4347305">
                    <a:moveTo>
                      <a:pt x="13133" y="0"/>
                    </a:moveTo>
                    <a:lnTo>
                      <a:pt x="4334172" y="0"/>
                    </a:lnTo>
                    <a:cubicBezTo>
                      <a:pt x="4337655" y="0"/>
                      <a:pt x="4340995" y="1384"/>
                      <a:pt x="4343458" y="3847"/>
                    </a:cubicBezTo>
                    <a:cubicBezTo>
                      <a:pt x="4345921" y="6309"/>
                      <a:pt x="4347305" y="9650"/>
                      <a:pt x="4347305" y="13133"/>
                    </a:cubicBezTo>
                    <a:lnTo>
                      <a:pt x="4347305" y="1457085"/>
                    </a:lnTo>
                    <a:cubicBezTo>
                      <a:pt x="4347305" y="1460568"/>
                      <a:pt x="4345921" y="1463908"/>
                      <a:pt x="4343458" y="1466371"/>
                    </a:cubicBezTo>
                    <a:cubicBezTo>
                      <a:pt x="4340995" y="1468834"/>
                      <a:pt x="4337655" y="1470217"/>
                      <a:pt x="4334172" y="1470217"/>
                    </a:cubicBezTo>
                    <a:lnTo>
                      <a:pt x="13133" y="1470217"/>
                    </a:lnTo>
                    <a:cubicBezTo>
                      <a:pt x="5880" y="1470217"/>
                      <a:pt x="0" y="1464338"/>
                      <a:pt x="0" y="1457085"/>
                    </a:cubicBezTo>
                    <a:lnTo>
                      <a:pt x="0" y="13133"/>
                    </a:lnTo>
                    <a:cubicBezTo>
                      <a:pt x="0" y="5880"/>
                      <a:pt x="5880" y="0"/>
                      <a:pt x="13133" y="0"/>
                    </a:cubicBezTo>
                    <a:close/>
                  </a:path>
                </a:pathLst>
              </a:custGeom>
              <a:solidFill>
                <a:srgbClr val="EFEFEF"/>
              </a:solidFill>
              <a:ln w="38100" cap="rnd">
                <a:solidFill>
                  <a:srgbClr val="5B544C"/>
                </a:solidFill>
                <a:prstDash val="lgDash"/>
                <a:round/>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16915" y="977071"/>
              <a:ext cx="15528238" cy="4360645"/>
            </a:xfrm>
            <a:prstGeom prst="rect">
              <a:avLst/>
            </a:prstGeom>
          </p:spPr>
          <p:txBody>
            <a:bodyPr anchor="t" rtlCol="false" tIns="0" lIns="0" bIns="0" rIns="0">
              <a:spAutoFit/>
            </a:bodyPr>
            <a:lstStyle/>
            <a:p>
              <a:pPr algn="just">
                <a:lnSpc>
                  <a:spcPts val="3561"/>
                </a:lnSpc>
              </a:pPr>
              <a:r>
                <a:rPr lang="en-US" sz="2543">
                  <a:solidFill>
                    <a:srgbClr val="5B544C"/>
                  </a:solidFill>
                  <a:latin typeface="Boriboon"/>
                </a:rPr>
                <a:t>  Step 1: Charger Placement Simulation</a:t>
              </a:r>
            </a:p>
            <a:p>
              <a:pPr algn="just" marL="549163" indent="-274581" lvl="1">
                <a:lnSpc>
                  <a:spcPts val="3561"/>
                </a:lnSpc>
                <a:buFont typeface="Arial"/>
                <a:buChar char="•"/>
              </a:pPr>
              <a:r>
                <a:rPr lang="en-US" sz="2543">
                  <a:solidFill>
                    <a:srgbClr val="5B544C"/>
                  </a:solidFill>
                  <a:latin typeface="Boriboon"/>
                </a:rPr>
                <a:t>Charger placement at every node </a:t>
              </a:r>
              <a:r>
                <a:rPr lang="en-US" sz="2543">
                  <a:solidFill>
                    <a:srgbClr val="5B544C"/>
                  </a:solidFill>
                  <a:latin typeface="Boriboon"/>
                </a:rPr>
                <a:t>.</a:t>
              </a:r>
            </a:p>
            <a:p>
              <a:pPr algn="just" marL="549163" indent="-274581" lvl="1">
                <a:lnSpc>
                  <a:spcPts val="3561"/>
                </a:lnSpc>
                <a:buFont typeface="Arial"/>
                <a:buChar char="•"/>
              </a:pPr>
              <a:r>
                <a:rPr lang="en-US" sz="2543">
                  <a:solidFill>
                    <a:srgbClr val="5B544C"/>
                  </a:solidFill>
                  <a:latin typeface="Boriboon"/>
                </a:rPr>
                <a:t>Consider various charger locations and angles to ensure adequate coverage.</a:t>
              </a:r>
            </a:p>
            <a:p>
              <a:pPr algn="just">
                <a:lnSpc>
                  <a:spcPts val="3561"/>
                </a:lnSpc>
              </a:pPr>
              <a:r>
                <a:rPr lang="en-US" sz="2543">
                  <a:solidFill>
                    <a:srgbClr val="5B544C"/>
                  </a:solidFill>
                  <a:latin typeface="Boriboon"/>
                </a:rPr>
                <a:t>  </a:t>
              </a:r>
              <a:r>
                <a:rPr lang="en-US" sz="2543">
                  <a:solidFill>
                    <a:srgbClr val="5B544C"/>
                  </a:solidFill>
                  <a:latin typeface="Boriboon"/>
                </a:rPr>
                <a:t>Step 2: Node Coverage Assessment</a:t>
              </a:r>
            </a:p>
            <a:p>
              <a:pPr algn="just" marL="549163" indent="-274581" lvl="1">
                <a:lnSpc>
                  <a:spcPts val="3561"/>
                </a:lnSpc>
                <a:buFont typeface="Arial"/>
                <a:buChar char="•"/>
              </a:pPr>
              <a:r>
                <a:rPr lang="en-US" sz="2543">
                  <a:solidFill>
                    <a:srgbClr val="5B544C"/>
                  </a:solidFill>
                  <a:latin typeface="Boriboon"/>
                </a:rPr>
                <a:t>For each charger location and angle, assess the coverage range of wireless charging.</a:t>
              </a:r>
            </a:p>
            <a:p>
              <a:pPr algn="just" marL="549163" indent="-274581" lvl="1">
                <a:lnSpc>
                  <a:spcPts val="3561"/>
                </a:lnSpc>
                <a:buFont typeface="Arial"/>
                <a:buChar char="•"/>
              </a:pPr>
              <a:r>
                <a:rPr lang="en-US" sz="2543">
                  <a:solidFill>
                    <a:srgbClr val="5B544C"/>
                  </a:solidFill>
                  <a:latin typeface="Boriboon"/>
                </a:rPr>
                <a:t>Identify the sensor nodes within the coverage area of each charger</a:t>
              </a:r>
            </a:p>
            <a:p>
              <a:pPr algn="just">
                <a:lnSpc>
                  <a:spcPts val="3561"/>
                </a:lnSpc>
              </a:pPr>
            </a:p>
          </p:txBody>
        </p:sp>
        <p:sp>
          <p:nvSpPr>
            <p:cNvPr name="TextBox 15" id="15"/>
            <p:cNvSpPr txBox="true"/>
            <p:nvPr/>
          </p:nvSpPr>
          <p:spPr>
            <a:xfrm rot="0">
              <a:off x="416915" y="245933"/>
              <a:ext cx="5001130" cy="677118"/>
            </a:xfrm>
            <a:prstGeom prst="rect">
              <a:avLst/>
            </a:prstGeom>
          </p:spPr>
          <p:txBody>
            <a:bodyPr anchor="t" rtlCol="false" tIns="0" lIns="0" bIns="0" rIns="0">
              <a:spAutoFit/>
            </a:bodyPr>
            <a:lstStyle/>
            <a:p>
              <a:pPr algn="just">
                <a:lnSpc>
                  <a:spcPts val="4316"/>
                </a:lnSpc>
              </a:pPr>
              <a:r>
                <a:rPr lang="en-US" sz="3083">
                  <a:solidFill>
                    <a:srgbClr val="5B544C"/>
                  </a:solidFill>
                  <a:latin typeface="Adirek Sans Semi-Bold"/>
                </a:rPr>
                <a:t>Methodology 1- BASELINE</a:t>
              </a:r>
            </a:p>
          </p:txBody>
        </p:sp>
      </p:grpSp>
      <p:grpSp>
        <p:nvGrpSpPr>
          <p:cNvPr name="Group 16" id="16"/>
          <p:cNvGrpSpPr/>
          <p:nvPr/>
        </p:nvGrpSpPr>
        <p:grpSpPr>
          <a:xfrm rot="0">
            <a:off x="5434239" y="5143500"/>
            <a:ext cx="12722713" cy="4415441"/>
            <a:chOff x="0" y="0"/>
            <a:chExt cx="16963617" cy="5887254"/>
          </a:xfrm>
        </p:grpSpPr>
        <p:grpSp>
          <p:nvGrpSpPr>
            <p:cNvPr name="Group 17" id="17"/>
            <p:cNvGrpSpPr/>
            <p:nvPr/>
          </p:nvGrpSpPr>
          <p:grpSpPr>
            <a:xfrm rot="0">
              <a:off x="0" y="0"/>
              <a:ext cx="16963617" cy="5887254"/>
              <a:chOff x="0" y="0"/>
              <a:chExt cx="3313130" cy="1149828"/>
            </a:xfrm>
          </p:grpSpPr>
          <p:sp>
            <p:nvSpPr>
              <p:cNvPr name="Freeform 18" id="18"/>
              <p:cNvSpPr/>
              <p:nvPr/>
            </p:nvSpPr>
            <p:spPr>
              <a:xfrm flipH="false" flipV="false" rot="0">
                <a:off x="0" y="0"/>
                <a:ext cx="3313130" cy="1149828"/>
              </a:xfrm>
              <a:custGeom>
                <a:avLst/>
                <a:gdLst/>
                <a:ahLst/>
                <a:cxnLst/>
                <a:rect r="r" b="b" t="t" l="l"/>
                <a:pathLst>
                  <a:path h="1149828" w="3313130">
                    <a:moveTo>
                      <a:pt x="17232" y="0"/>
                    </a:moveTo>
                    <a:lnTo>
                      <a:pt x="3295898" y="0"/>
                    </a:lnTo>
                    <a:cubicBezTo>
                      <a:pt x="3305415" y="0"/>
                      <a:pt x="3313130" y="7715"/>
                      <a:pt x="3313130" y="17232"/>
                    </a:cubicBezTo>
                    <a:lnTo>
                      <a:pt x="3313130" y="1132596"/>
                    </a:lnTo>
                    <a:cubicBezTo>
                      <a:pt x="3313130" y="1142113"/>
                      <a:pt x="3305415" y="1149828"/>
                      <a:pt x="3295898" y="1149828"/>
                    </a:cubicBezTo>
                    <a:lnTo>
                      <a:pt x="17232" y="1149828"/>
                    </a:lnTo>
                    <a:cubicBezTo>
                      <a:pt x="7715" y="1149828"/>
                      <a:pt x="0" y="1142113"/>
                      <a:pt x="0" y="1132596"/>
                    </a:cubicBezTo>
                    <a:lnTo>
                      <a:pt x="0" y="17232"/>
                    </a:lnTo>
                    <a:cubicBezTo>
                      <a:pt x="0" y="7715"/>
                      <a:pt x="7715" y="0"/>
                      <a:pt x="17232" y="0"/>
                    </a:cubicBezTo>
                    <a:close/>
                  </a:path>
                </a:pathLst>
              </a:custGeom>
              <a:solidFill>
                <a:srgbClr val="EFEFEF"/>
              </a:solidFill>
              <a:ln w="38100" cap="rnd">
                <a:solidFill>
                  <a:srgbClr val="5B544C"/>
                </a:solidFill>
                <a:prstDash val="lgDash"/>
                <a:round/>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416915" y="999970"/>
              <a:ext cx="15528238" cy="4363453"/>
            </a:xfrm>
            <a:prstGeom prst="rect">
              <a:avLst/>
            </a:prstGeom>
          </p:spPr>
          <p:txBody>
            <a:bodyPr anchor="t" rtlCol="false" tIns="0" lIns="0" bIns="0" rIns="0">
              <a:spAutoFit/>
            </a:bodyPr>
            <a:lstStyle/>
            <a:p>
              <a:pPr algn="just">
                <a:lnSpc>
                  <a:spcPts val="3623"/>
                </a:lnSpc>
              </a:pPr>
              <a:r>
                <a:rPr lang="en-US" sz="2588">
                  <a:solidFill>
                    <a:srgbClr val="5B544C"/>
                  </a:solidFill>
                  <a:latin typeface="Boriboon"/>
                </a:rPr>
                <a:t>Step 1: R</a:t>
              </a:r>
              <a:r>
                <a:rPr lang="en-US" sz="2588">
                  <a:solidFill>
                    <a:srgbClr val="5B544C"/>
                  </a:solidFill>
                  <a:latin typeface="Boriboon"/>
                </a:rPr>
                <a:t>andomly select charger locations within the WSN deployment area.</a:t>
              </a:r>
            </a:p>
            <a:p>
              <a:pPr algn="just" marL="558783" indent="-279392" lvl="1">
                <a:lnSpc>
                  <a:spcPts val="3623"/>
                </a:lnSpc>
                <a:buFont typeface="Arial"/>
                <a:buChar char="•"/>
              </a:pPr>
              <a:r>
                <a:rPr lang="en-US" sz="2588">
                  <a:solidFill>
                    <a:srgbClr val="5B544C"/>
                  </a:solidFill>
                  <a:latin typeface="Boriboon"/>
                </a:rPr>
                <a:t>Randomly assign charging angles for each charger, considering a range of orientations.</a:t>
              </a:r>
            </a:p>
            <a:p>
              <a:pPr algn="just">
                <a:lnSpc>
                  <a:spcPts val="3623"/>
                </a:lnSpc>
              </a:pPr>
              <a:r>
                <a:rPr lang="en-US" sz="2588">
                  <a:solidFill>
                    <a:srgbClr val="5B544C"/>
                  </a:solidFill>
                  <a:latin typeface="Boriboon"/>
                </a:rPr>
                <a:t>Step 2: Node Coverage Assessment</a:t>
              </a:r>
            </a:p>
            <a:p>
              <a:pPr algn="just" marL="558783" indent="-279392" lvl="1">
                <a:lnSpc>
                  <a:spcPts val="3623"/>
                </a:lnSpc>
                <a:buFont typeface="Arial"/>
                <a:buChar char="•"/>
              </a:pPr>
              <a:r>
                <a:rPr lang="en-US" sz="2588">
                  <a:solidFill>
                    <a:srgbClr val="5B544C"/>
                  </a:solidFill>
                  <a:latin typeface="Boriboon"/>
                </a:rPr>
                <a:t>Assess the coverage range of each randomly placed charger with its angle and Identify the sensor nodes located within the charging coverage area of each charger</a:t>
              </a:r>
            </a:p>
            <a:p>
              <a:pPr algn="just">
                <a:lnSpc>
                  <a:spcPts val="3623"/>
                </a:lnSpc>
              </a:pPr>
            </a:p>
          </p:txBody>
        </p:sp>
        <p:sp>
          <p:nvSpPr>
            <p:cNvPr name="TextBox 21" id="21"/>
            <p:cNvSpPr txBox="true"/>
            <p:nvPr/>
          </p:nvSpPr>
          <p:spPr>
            <a:xfrm rot="0">
              <a:off x="416915" y="350064"/>
              <a:ext cx="5001130" cy="564158"/>
            </a:xfrm>
            <a:prstGeom prst="rect">
              <a:avLst/>
            </a:prstGeom>
          </p:spPr>
          <p:txBody>
            <a:bodyPr anchor="t" rtlCol="false" tIns="0" lIns="0" bIns="0" rIns="0">
              <a:spAutoFit/>
            </a:bodyPr>
            <a:lstStyle/>
            <a:p>
              <a:pPr algn="just">
                <a:lnSpc>
                  <a:spcPts val="3565"/>
                </a:lnSpc>
              </a:pPr>
              <a:r>
                <a:rPr lang="en-US" sz="2546">
                  <a:solidFill>
                    <a:srgbClr val="5B544C"/>
                  </a:solidFill>
                  <a:latin typeface="Adirek Sans Semi-Bold"/>
                </a:rPr>
                <a:t>Methodology2 -Random Placement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DAFuRjneOSU</dc:identifier>
  <dcterms:modified xsi:type="dcterms:W3CDTF">2011-08-01T06:04:30Z</dcterms:modified>
  <cp:revision>1</cp:revision>
  <dc:title>2022AIM1007_MTP-MID_EVAL </dc:title>
</cp:coreProperties>
</file>